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Arial Black" panose="020B0A04020102020204" pitchFamily="34" charset="0"/>
      <p:bold r:id="rId20"/>
    </p:embeddedFont>
    <p:embeddedFont>
      <p:font typeface="Arial Nova" panose="020B0504020202020204" pitchFamily="34" charset="0"/>
      <p:regular r:id="rId21"/>
      <p:bold r:id="rId22"/>
      <p:italic r:id="rId23"/>
      <p:boldItalic r:id="rId24"/>
    </p:embeddedFont>
    <p:embeddedFont>
      <p:font typeface="HK Grotesk Medium"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2"/>
          <p:cNvGrpSpPr/>
          <p:nvPr/>
        </p:nvGrpSpPr>
        <p:grpSpPr>
          <a:xfrm>
            <a:off x="1028700" y="4277334"/>
            <a:ext cx="8115300" cy="2612949"/>
            <a:chOff x="0" y="0"/>
            <a:chExt cx="10820400" cy="3483932"/>
          </a:xfrm>
        </p:grpSpPr>
        <p:sp>
          <p:nvSpPr>
            <p:cNvPr id="13" name="TextBox 13"/>
            <p:cNvSpPr txBox="1"/>
            <p:nvPr/>
          </p:nvSpPr>
          <p:spPr>
            <a:xfrm>
              <a:off x="0" y="0"/>
              <a:ext cx="10820400" cy="1275784"/>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Title</a:t>
              </a:r>
            </a:p>
          </p:txBody>
        </p:sp>
        <p:sp>
          <p:nvSpPr>
            <p:cNvPr id="14" name="TextBox 14"/>
            <p:cNvSpPr txBox="1"/>
            <p:nvPr/>
          </p:nvSpPr>
          <p:spPr>
            <a:xfrm>
              <a:off x="0" y="1777140"/>
              <a:ext cx="10820400" cy="1706792"/>
            </a:xfrm>
            <a:prstGeom prst="rect">
              <a:avLst/>
            </a:prstGeom>
          </p:spPr>
          <p:txBody>
            <a:bodyPr lIns="0" tIns="0" rIns="0" bIns="0" rtlCol="0" anchor="t">
              <a:spAutoFit/>
            </a:bodyPr>
            <a:lstStyle/>
            <a:p>
              <a:pPr algn="l">
                <a:lnSpc>
                  <a:spcPts val="3360"/>
                </a:lnSpc>
              </a:pPr>
              <a:r>
                <a:rPr lang="en-US" sz="2800" spc="28" dirty="0">
                  <a:solidFill>
                    <a:srgbClr val="000000"/>
                  </a:solidFill>
                  <a:latin typeface="Arial Nova" panose="020B0504020202020204" pitchFamily="34" charset="0"/>
                  <a:ea typeface="HK Grotesk"/>
                  <a:cs typeface="HK Grotesk"/>
                  <a:sym typeface="HK Grotesk"/>
                </a:rPr>
                <a:t>1</a:t>
              </a:r>
              <a:r>
                <a:rPr lang="en-US" sz="2800" spc="28" baseline="30000" dirty="0">
                  <a:solidFill>
                    <a:srgbClr val="000000"/>
                  </a:solidFill>
                  <a:latin typeface="Arial Nova" panose="020B0504020202020204" pitchFamily="34" charset="0"/>
                  <a:ea typeface="HK Grotesk"/>
                  <a:cs typeface="HK Grotesk"/>
                  <a:sym typeface="HK Grotesk"/>
                </a:rPr>
                <a:t>st</a:t>
              </a:r>
              <a:r>
                <a:rPr lang="en-US" sz="2800" spc="28" dirty="0">
                  <a:solidFill>
                    <a:srgbClr val="000000"/>
                  </a:solidFill>
                  <a:latin typeface="Arial Nova" panose="020B0504020202020204" pitchFamily="34" charset="0"/>
                  <a:ea typeface="HK Grotesk"/>
                  <a:cs typeface="HK Grotesk"/>
                  <a:sym typeface="HK Grotesk"/>
                </a:rPr>
                <a:t> or 2</a:t>
              </a:r>
              <a:r>
                <a:rPr lang="en-US" sz="2800" spc="28" baseline="30000" dirty="0">
                  <a:solidFill>
                    <a:srgbClr val="000000"/>
                  </a:solidFill>
                  <a:latin typeface="Arial Nova" panose="020B0504020202020204" pitchFamily="34" charset="0"/>
                  <a:ea typeface="HK Grotesk"/>
                  <a:cs typeface="HK Grotesk"/>
                  <a:sym typeface="HK Grotesk"/>
                </a:rPr>
                <a:t>nd</a:t>
              </a:r>
              <a:r>
                <a:rPr lang="en-US" sz="2800" spc="28" dirty="0">
                  <a:solidFill>
                    <a:srgbClr val="000000"/>
                  </a:solidFill>
                  <a:latin typeface="Arial Nova" panose="020B0504020202020204" pitchFamily="34" charset="0"/>
                  <a:ea typeface="HK Grotesk"/>
                  <a:cs typeface="HK Grotesk"/>
                  <a:sym typeface="HK Grotesk"/>
                </a:rPr>
                <a:t> Author/Presenter</a:t>
              </a:r>
            </a:p>
            <a:p>
              <a:pPr algn="l">
                <a:lnSpc>
                  <a:spcPts val="3360"/>
                </a:lnSpc>
              </a:pPr>
              <a:r>
                <a:rPr lang="en-US" sz="2800" spc="28" dirty="0">
                  <a:solidFill>
                    <a:srgbClr val="000000"/>
                  </a:solidFill>
                  <a:latin typeface="Arial Nova" panose="020B0504020202020204" pitchFamily="34" charset="0"/>
                  <a:ea typeface="HK Grotesk"/>
                  <a:cs typeface="HK Grotesk"/>
                  <a:sym typeface="HK Grotesk"/>
                </a:rPr>
                <a:t>Affiliation</a:t>
              </a:r>
            </a:p>
            <a:p>
              <a:pPr algn="l">
                <a:lnSpc>
                  <a:spcPts val="3360"/>
                </a:lnSpc>
              </a:pPr>
              <a:r>
                <a:rPr lang="en-US" sz="2800" spc="28" dirty="0">
                  <a:solidFill>
                    <a:srgbClr val="000000"/>
                  </a:solidFill>
                  <a:latin typeface="Arial Nova" panose="020B0504020202020204" pitchFamily="34" charset="0"/>
                  <a:ea typeface="HK Grotesk"/>
                  <a:cs typeface="HK Grotesk"/>
                  <a:sym typeface="HK Grotesk"/>
                </a:rPr>
                <a:t>Corresponding email</a:t>
              </a:r>
            </a:p>
          </p:txBody>
        </p:sp>
      </p:grpSp>
      <p:grpSp>
        <p:nvGrpSpPr>
          <p:cNvPr id="15" name="Group 15"/>
          <p:cNvGrpSpPr/>
          <p:nvPr/>
        </p:nvGrpSpPr>
        <p:grpSpPr>
          <a:xfrm>
            <a:off x="5112200" y="4259539"/>
            <a:ext cx="8115300" cy="2627661"/>
            <a:chOff x="0" y="0"/>
            <a:chExt cx="10820400" cy="3503548"/>
          </a:xfrm>
        </p:grpSpPr>
        <p:sp>
          <p:nvSpPr>
            <p:cNvPr id="16" name="TextBox 16"/>
            <p:cNvSpPr txBox="1"/>
            <p:nvPr/>
          </p:nvSpPr>
          <p:spPr>
            <a:xfrm>
              <a:off x="0" y="0"/>
              <a:ext cx="10820400" cy="1295400"/>
            </a:xfrm>
            <a:prstGeom prst="rect">
              <a:avLst/>
            </a:prstGeom>
          </p:spPr>
          <p:txBody>
            <a:bodyPr lIns="0" tIns="0" rIns="0" bIns="0" rtlCol="0" anchor="t">
              <a:spAutoFit/>
            </a:bodyPr>
            <a:lstStyle/>
            <a:p>
              <a:pPr algn="ctr">
                <a:lnSpc>
                  <a:spcPts val="7679"/>
                </a:lnSpc>
              </a:pPr>
              <a:r>
                <a:rPr lang="en-US" sz="6399" dirty="0">
                  <a:solidFill>
                    <a:srgbClr val="000000"/>
                  </a:solidFill>
                  <a:latin typeface="Arial Black" panose="020B0A04020102020204" pitchFamily="34" charset="0"/>
                  <a:ea typeface="Poppins Medium"/>
                  <a:cs typeface="Poppins Medium"/>
                  <a:sym typeface="Poppins Medium"/>
                </a:rPr>
                <a:t>Title</a:t>
              </a:r>
            </a:p>
          </p:txBody>
        </p:sp>
        <p:sp>
          <p:nvSpPr>
            <p:cNvPr id="17" name="TextBox 17"/>
            <p:cNvSpPr txBox="1"/>
            <p:nvPr/>
          </p:nvSpPr>
          <p:spPr>
            <a:xfrm>
              <a:off x="0" y="1796756"/>
              <a:ext cx="10820400" cy="1706792"/>
            </a:xfrm>
            <a:prstGeom prst="rect">
              <a:avLst/>
            </a:prstGeom>
          </p:spPr>
          <p:txBody>
            <a:bodyPr lIns="0" tIns="0" rIns="0" bIns="0" rtlCol="0" anchor="t">
              <a:spAutoFit/>
            </a:bodyPr>
            <a:lstStyle/>
            <a:p>
              <a:pPr algn="ctr">
                <a:lnSpc>
                  <a:spcPts val="3360"/>
                </a:lnSpc>
              </a:pPr>
              <a:r>
                <a:rPr lang="en-US" sz="2800" spc="28" dirty="0">
                  <a:solidFill>
                    <a:srgbClr val="000000"/>
                  </a:solidFill>
                  <a:latin typeface="Arial Nova" panose="020B0504020202020204" pitchFamily="34" charset="0"/>
                  <a:ea typeface="HK Grotesk"/>
                  <a:cs typeface="HK Grotesk"/>
                  <a:sym typeface="HK Grotesk"/>
                </a:rPr>
                <a:t>1</a:t>
              </a:r>
              <a:r>
                <a:rPr lang="en-US" sz="2800" spc="28" baseline="30000" dirty="0">
                  <a:solidFill>
                    <a:srgbClr val="000000"/>
                  </a:solidFill>
                  <a:latin typeface="Arial Nova" panose="020B0504020202020204" pitchFamily="34" charset="0"/>
                  <a:ea typeface="HK Grotesk"/>
                  <a:cs typeface="HK Grotesk"/>
                  <a:sym typeface="HK Grotesk"/>
                </a:rPr>
                <a:t>st</a:t>
              </a:r>
              <a:r>
                <a:rPr lang="en-US" sz="2800" spc="28" dirty="0">
                  <a:solidFill>
                    <a:srgbClr val="000000"/>
                  </a:solidFill>
                  <a:latin typeface="Arial Nova" panose="020B0504020202020204" pitchFamily="34" charset="0"/>
                  <a:ea typeface="HK Grotesk"/>
                  <a:cs typeface="HK Grotesk"/>
                  <a:sym typeface="HK Grotesk"/>
                </a:rPr>
                <a:t> or 2</a:t>
              </a:r>
              <a:r>
                <a:rPr lang="en-US" sz="2800" spc="28" baseline="30000" dirty="0">
                  <a:solidFill>
                    <a:srgbClr val="000000"/>
                  </a:solidFill>
                  <a:latin typeface="Arial Nova" panose="020B0504020202020204" pitchFamily="34" charset="0"/>
                  <a:ea typeface="HK Grotesk"/>
                  <a:cs typeface="HK Grotesk"/>
                  <a:sym typeface="HK Grotesk"/>
                </a:rPr>
                <a:t>nd</a:t>
              </a:r>
              <a:r>
                <a:rPr lang="en-US" sz="2800" spc="28" dirty="0">
                  <a:solidFill>
                    <a:srgbClr val="000000"/>
                  </a:solidFill>
                  <a:latin typeface="Arial Nova" panose="020B0504020202020204" pitchFamily="34" charset="0"/>
                  <a:ea typeface="HK Grotesk"/>
                  <a:cs typeface="HK Grotesk"/>
                  <a:sym typeface="HK Grotesk"/>
                </a:rPr>
                <a:t> Author/Presenter</a:t>
              </a:r>
            </a:p>
            <a:p>
              <a:pPr algn="ctr">
                <a:lnSpc>
                  <a:spcPts val="3359"/>
                </a:lnSpc>
              </a:pPr>
              <a:r>
                <a:rPr lang="en-US" sz="2799" spc="27" dirty="0">
                  <a:solidFill>
                    <a:srgbClr val="000000"/>
                  </a:solidFill>
                  <a:latin typeface="Arial Nova" panose="020B0504020202020204" pitchFamily="34" charset="0"/>
                  <a:ea typeface="HK Grotesk"/>
                  <a:cs typeface="HK Grotesk"/>
                  <a:sym typeface="HK Grotesk"/>
                </a:rPr>
                <a:t>Affiliation</a:t>
              </a:r>
            </a:p>
            <a:p>
              <a:pPr algn="ctr">
                <a:lnSpc>
                  <a:spcPts val="3359"/>
                </a:lnSpc>
              </a:pPr>
              <a:r>
                <a:rPr lang="en-US" sz="2799" spc="27" dirty="0">
                  <a:solidFill>
                    <a:srgbClr val="000000"/>
                  </a:solidFill>
                  <a:latin typeface="Arial Nova" panose="020B0504020202020204" pitchFamily="34" charset="0"/>
                  <a:ea typeface="HK Grotesk"/>
                  <a:cs typeface="HK Grotesk"/>
                  <a:sym typeface="HK Grotesk"/>
                </a:rPr>
                <a:t>Corresponding email</a:t>
              </a:r>
            </a:p>
          </p:txBody>
        </p:sp>
      </p:grpSp>
      <p:grpSp>
        <p:nvGrpSpPr>
          <p:cNvPr id="18" name="Group 18"/>
          <p:cNvGrpSpPr/>
          <p:nvPr/>
        </p:nvGrpSpPr>
        <p:grpSpPr>
          <a:xfrm>
            <a:off x="9144000" y="4277334"/>
            <a:ext cx="8115300" cy="2627661"/>
            <a:chOff x="0" y="0"/>
            <a:chExt cx="10820400" cy="3503548"/>
          </a:xfrm>
        </p:grpSpPr>
        <p:sp>
          <p:nvSpPr>
            <p:cNvPr id="19" name="TextBox 19"/>
            <p:cNvSpPr txBox="1"/>
            <p:nvPr/>
          </p:nvSpPr>
          <p:spPr>
            <a:xfrm>
              <a:off x="0" y="0"/>
              <a:ext cx="10820400" cy="1295400"/>
            </a:xfrm>
            <a:prstGeom prst="rect">
              <a:avLst/>
            </a:prstGeom>
          </p:spPr>
          <p:txBody>
            <a:bodyPr lIns="0" tIns="0" rIns="0" bIns="0" rtlCol="0" anchor="t">
              <a:spAutoFit/>
            </a:bodyPr>
            <a:lstStyle/>
            <a:p>
              <a:pPr algn="r">
                <a:lnSpc>
                  <a:spcPts val="7679"/>
                </a:lnSpc>
              </a:pPr>
              <a:r>
                <a:rPr lang="en-US" sz="6399" dirty="0">
                  <a:solidFill>
                    <a:srgbClr val="000000"/>
                  </a:solidFill>
                  <a:latin typeface="Arial Black" panose="020B0A04020102020204" pitchFamily="34" charset="0"/>
                  <a:ea typeface="Poppins Medium"/>
                  <a:cs typeface="Poppins Medium"/>
                  <a:sym typeface="Poppins Medium"/>
                </a:rPr>
                <a:t>Title</a:t>
              </a:r>
            </a:p>
          </p:txBody>
        </p:sp>
        <p:sp>
          <p:nvSpPr>
            <p:cNvPr id="20" name="TextBox 20"/>
            <p:cNvSpPr txBox="1"/>
            <p:nvPr/>
          </p:nvSpPr>
          <p:spPr>
            <a:xfrm>
              <a:off x="0" y="1796756"/>
              <a:ext cx="10820400" cy="1706792"/>
            </a:xfrm>
            <a:prstGeom prst="rect">
              <a:avLst/>
            </a:prstGeom>
          </p:spPr>
          <p:txBody>
            <a:bodyPr lIns="0" tIns="0" rIns="0" bIns="0" rtlCol="0" anchor="t">
              <a:spAutoFit/>
            </a:bodyPr>
            <a:lstStyle/>
            <a:p>
              <a:pPr algn="r">
                <a:lnSpc>
                  <a:spcPts val="3360"/>
                </a:lnSpc>
              </a:pPr>
              <a:r>
                <a:rPr lang="en-US" sz="2800" spc="28" dirty="0">
                  <a:solidFill>
                    <a:srgbClr val="000000"/>
                  </a:solidFill>
                  <a:latin typeface="Arial Nova" panose="020B0504020202020204" pitchFamily="34" charset="0"/>
                  <a:ea typeface="HK Grotesk"/>
                  <a:cs typeface="HK Grotesk"/>
                  <a:sym typeface="HK Grotesk"/>
                </a:rPr>
                <a:t>1</a:t>
              </a:r>
              <a:r>
                <a:rPr lang="en-US" sz="2800" spc="28" baseline="30000" dirty="0">
                  <a:solidFill>
                    <a:srgbClr val="000000"/>
                  </a:solidFill>
                  <a:latin typeface="Arial Nova" panose="020B0504020202020204" pitchFamily="34" charset="0"/>
                  <a:ea typeface="HK Grotesk"/>
                  <a:cs typeface="HK Grotesk"/>
                  <a:sym typeface="HK Grotesk"/>
                </a:rPr>
                <a:t>st</a:t>
              </a:r>
              <a:r>
                <a:rPr lang="en-US" sz="2800" spc="28" dirty="0">
                  <a:solidFill>
                    <a:srgbClr val="000000"/>
                  </a:solidFill>
                  <a:latin typeface="Arial Nova" panose="020B0504020202020204" pitchFamily="34" charset="0"/>
                  <a:ea typeface="HK Grotesk"/>
                  <a:cs typeface="HK Grotesk"/>
                  <a:sym typeface="HK Grotesk"/>
                </a:rPr>
                <a:t> or 2</a:t>
              </a:r>
              <a:r>
                <a:rPr lang="en-US" sz="2800" spc="28" baseline="30000" dirty="0">
                  <a:solidFill>
                    <a:srgbClr val="000000"/>
                  </a:solidFill>
                  <a:latin typeface="Arial Nova" panose="020B0504020202020204" pitchFamily="34" charset="0"/>
                  <a:ea typeface="HK Grotesk"/>
                  <a:cs typeface="HK Grotesk"/>
                  <a:sym typeface="HK Grotesk"/>
                </a:rPr>
                <a:t>nd</a:t>
              </a:r>
              <a:r>
                <a:rPr lang="en-US" sz="2800" spc="28" dirty="0">
                  <a:solidFill>
                    <a:srgbClr val="000000"/>
                  </a:solidFill>
                  <a:latin typeface="Arial Nova" panose="020B0504020202020204" pitchFamily="34" charset="0"/>
                  <a:ea typeface="HK Grotesk"/>
                  <a:cs typeface="HK Grotesk"/>
                  <a:sym typeface="HK Grotesk"/>
                </a:rPr>
                <a:t> Author/Presenter</a:t>
              </a:r>
            </a:p>
            <a:p>
              <a:pPr algn="r">
                <a:lnSpc>
                  <a:spcPts val="3359"/>
                </a:lnSpc>
              </a:pPr>
              <a:r>
                <a:rPr lang="en-US" sz="2799" spc="27" dirty="0">
                  <a:solidFill>
                    <a:srgbClr val="000000"/>
                  </a:solidFill>
                  <a:latin typeface="Arial Nova" panose="020B0504020202020204" pitchFamily="34" charset="0"/>
                  <a:ea typeface="HK Grotesk"/>
                  <a:cs typeface="HK Grotesk"/>
                  <a:sym typeface="HK Grotesk"/>
                </a:rPr>
                <a:t>Affiliation</a:t>
              </a:r>
            </a:p>
            <a:p>
              <a:pPr algn="r">
                <a:lnSpc>
                  <a:spcPts val="3359"/>
                </a:lnSpc>
              </a:pPr>
              <a:r>
                <a:rPr lang="en-US" sz="2799" spc="27" dirty="0">
                  <a:solidFill>
                    <a:srgbClr val="000000"/>
                  </a:solidFill>
                  <a:latin typeface="Arial Nova" panose="020B0504020202020204" pitchFamily="34" charset="0"/>
                  <a:ea typeface="HK Grotesk"/>
                  <a:cs typeface="HK Grotesk"/>
                  <a:sym typeface="HK Grotesk"/>
                </a:rPr>
                <a:t>Corresponding email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2117064" y="1928212"/>
            <a:ext cx="14053871" cy="7176483"/>
            <a:chOff x="0" y="0"/>
            <a:chExt cx="18738495" cy="9568643"/>
          </a:xfrm>
        </p:grpSpPr>
        <p:grpSp>
          <p:nvGrpSpPr>
            <p:cNvPr id="4" name="Group 4"/>
            <p:cNvGrpSpPr/>
            <p:nvPr/>
          </p:nvGrpSpPr>
          <p:grpSpPr>
            <a:xfrm>
              <a:off x="5672672" y="3356061"/>
              <a:ext cx="390393" cy="269315"/>
              <a:chOff x="0" y="0"/>
              <a:chExt cx="622246" cy="429260"/>
            </a:xfrm>
          </p:grpSpPr>
          <p:sp>
            <p:nvSpPr>
              <p:cNvPr id="5" name="Freeform 5"/>
              <p:cNvSpPr/>
              <p:nvPr/>
            </p:nvSpPr>
            <p:spPr>
              <a:xfrm>
                <a:off x="0" y="-5080"/>
                <a:ext cx="622246" cy="434340"/>
              </a:xfrm>
              <a:custGeom>
                <a:avLst/>
                <a:gdLst/>
                <a:ahLst/>
                <a:cxnLst/>
                <a:rect l="l" t="t" r="r" b="b"/>
                <a:pathLst>
                  <a:path w="622246" h="434340">
                    <a:moveTo>
                      <a:pt x="604466" y="187960"/>
                    </a:moveTo>
                    <a:lnTo>
                      <a:pt x="342846" y="11430"/>
                    </a:lnTo>
                    <a:cubicBezTo>
                      <a:pt x="325066" y="0"/>
                      <a:pt x="302206" y="3810"/>
                      <a:pt x="289506" y="21590"/>
                    </a:cubicBezTo>
                    <a:cubicBezTo>
                      <a:pt x="278076" y="39370"/>
                      <a:pt x="281886" y="62230"/>
                      <a:pt x="299666" y="74930"/>
                    </a:cubicBezTo>
                    <a:lnTo>
                      <a:pt x="458416" y="181610"/>
                    </a:lnTo>
                    <a:lnTo>
                      <a:pt x="0" y="181610"/>
                    </a:lnTo>
                    <a:lnTo>
                      <a:pt x="0" y="257810"/>
                    </a:lnTo>
                    <a:lnTo>
                      <a:pt x="458416" y="257810"/>
                    </a:lnTo>
                    <a:lnTo>
                      <a:pt x="299666" y="364490"/>
                    </a:lnTo>
                    <a:cubicBezTo>
                      <a:pt x="281886" y="375920"/>
                      <a:pt x="278076" y="400050"/>
                      <a:pt x="289507" y="417830"/>
                    </a:cubicBezTo>
                    <a:cubicBezTo>
                      <a:pt x="297126" y="429260"/>
                      <a:pt x="308557" y="434340"/>
                      <a:pt x="321257" y="434340"/>
                    </a:cubicBezTo>
                    <a:cubicBezTo>
                      <a:pt x="328876" y="434340"/>
                      <a:pt x="336496" y="431800"/>
                      <a:pt x="342846" y="427990"/>
                    </a:cubicBezTo>
                    <a:lnTo>
                      <a:pt x="605736" y="251460"/>
                    </a:lnTo>
                    <a:cubicBezTo>
                      <a:pt x="615896" y="243840"/>
                      <a:pt x="622246" y="232410"/>
                      <a:pt x="622246" y="219710"/>
                    </a:cubicBezTo>
                    <a:cubicBezTo>
                      <a:pt x="622246" y="207010"/>
                      <a:pt x="615896" y="195580"/>
                      <a:pt x="604466" y="187960"/>
                    </a:cubicBezTo>
                    <a:close/>
                  </a:path>
                </a:pathLst>
              </a:custGeom>
              <a:solidFill>
                <a:srgbClr val="000000"/>
              </a:solidFill>
            </p:spPr>
          </p:sp>
        </p:grpSp>
        <p:grpSp>
          <p:nvGrpSpPr>
            <p:cNvPr id="6" name="Group 6"/>
            <p:cNvGrpSpPr/>
            <p:nvPr/>
          </p:nvGrpSpPr>
          <p:grpSpPr>
            <a:xfrm>
              <a:off x="12675430" y="3356061"/>
              <a:ext cx="390393" cy="269315"/>
              <a:chOff x="0" y="0"/>
              <a:chExt cx="622246" cy="429260"/>
            </a:xfrm>
          </p:grpSpPr>
          <p:sp>
            <p:nvSpPr>
              <p:cNvPr id="7" name="Freeform 7"/>
              <p:cNvSpPr/>
              <p:nvPr/>
            </p:nvSpPr>
            <p:spPr>
              <a:xfrm>
                <a:off x="0" y="-5080"/>
                <a:ext cx="622246" cy="434340"/>
              </a:xfrm>
              <a:custGeom>
                <a:avLst/>
                <a:gdLst/>
                <a:ahLst/>
                <a:cxnLst/>
                <a:rect l="l" t="t" r="r" b="b"/>
                <a:pathLst>
                  <a:path w="622246" h="434340">
                    <a:moveTo>
                      <a:pt x="604466" y="187960"/>
                    </a:moveTo>
                    <a:lnTo>
                      <a:pt x="342846" y="11430"/>
                    </a:lnTo>
                    <a:cubicBezTo>
                      <a:pt x="325066" y="0"/>
                      <a:pt x="302206" y="3810"/>
                      <a:pt x="289506" y="21590"/>
                    </a:cubicBezTo>
                    <a:cubicBezTo>
                      <a:pt x="278076" y="39370"/>
                      <a:pt x="281886" y="62230"/>
                      <a:pt x="299666" y="74930"/>
                    </a:cubicBezTo>
                    <a:lnTo>
                      <a:pt x="458416" y="181610"/>
                    </a:lnTo>
                    <a:lnTo>
                      <a:pt x="0" y="181610"/>
                    </a:lnTo>
                    <a:lnTo>
                      <a:pt x="0" y="257810"/>
                    </a:lnTo>
                    <a:lnTo>
                      <a:pt x="458416" y="257810"/>
                    </a:lnTo>
                    <a:lnTo>
                      <a:pt x="299666" y="364490"/>
                    </a:lnTo>
                    <a:cubicBezTo>
                      <a:pt x="281886" y="375920"/>
                      <a:pt x="278076" y="400050"/>
                      <a:pt x="289507" y="417830"/>
                    </a:cubicBezTo>
                    <a:cubicBezTo>
                      <a:pt x="297126" y="429260"/>
                      <a:pt x="308557" y="434340"/>
                      <a:pt x="321257" y="434340"/>
                    </a:cubicBezTo>
                    <a:cubicBezTo>
                      <a:pt x="328876" y="434340"/>
                      <a:pt x="336496" y="431800"/>
                      <a:pt x="342846" y="427990"/>
                    </a:cubicBezTo>
                    <a:lnTo>
                      <a:pt x="605736" y="251460"/>
                    </a:lnTo>
                    <a:cubicBezTo>
                      <a:pt x="615896" y="243840"/>
                      <a:pt x="622246" y="232410"/>
                      <a:pt x="622246" y="219710"/>
                    </a:cubicBezTo>
                    <a:cubicBezTo>
                      <a:pt x="622246" y="207010"/>
                      <a:pt x="615896" y="195580"/>
                      <a:pt x="604466" y="187960"/>
                    </a:cubicBezTo>
                    <a:close/>
                  </a:path>
                </a:pathLst>
              </a:custGeom>
              <a:solidFill>
                <a:srgbClr val="000000"/>
              </a:solidFill>
            </p:spPr>
          </p:sp>
        </p:grpSp>
        <p:grpSp>
          <p:nvGrpSpPr>
            <p:cNvPr id="8" name="Group 8"/>
            <p:cNvGrpSpPr/>
            <p:nvPr/>
          </p:nvGrpSpPr>
          <p:grpSpPr>
            <a:xfrm>
              <a:off x="0" y="2971621"/>
              <a:ext cx="4732978" cy="1055126"/>
              <a:chOff x="0" y="0"/>
              <a:chExt cx="1478175" cy="329531"/>
            </a:xfrm>
          </p:grpSpPr>
          <p:sp>
            <p:nvSpPr>
              <p:cNvPr id="9" name="Freeform 9"/>
              <p:cNvSpPr/>
              <p:nvPr/>
            </p:nvSpPr>
            <p:spPr>
              <a:xfrm>
                <a:off x="0" y="0"/>
                <a:ext cx="1478175" cy="329531"/>
              </a:xfrm>
              <a:custGeom>
                <a:avLst/>
                <a:gdLst/>
                <a:ahLst/>
                <a:cxnLst/>
                <a:rect l="l" t="t" r="r" b="b"/>
                <a:pathLst>
                  <a:path w="1478175" h="329531">
                    <a:moveTo>
                      <a:pt x="0" y="0"/>
                    </a:moveTo>
                    <a:lnTo>
                      <a:pt x="1478175" y="0"/>
                    </a:lnTo>
                    <a:lnTo>
                      <a:pt x="1478175" y="329531"/>
                    </a:lnTo>
                    <a:lnTo>
                      <a:pt x="0" y="329531"/>
                    </a:lnTo>
                    <a:close/>
                  </a:path>
                </a:pathLst>
              </a:custGeom>
              <a:solidFill>
                <a:srgbClr val="FFC01E"/>
              </a:solidFill>
            </p:spPr>
          </p:sp>
        </p:grpSp>
        <p:sp>
          <p:nvSpPr>
            <p:cNvPr id="10" name="TextBox 10"/>
            <p:cNvSpPr txBox="1"/>
            <p:nvPr/>
          </p:nvSpPr>
          <p:spPr>
            <a:xfrm>
              <a:off x="0" y="4498109"/>
              <a:ext cx="4732977" cy="5070534"/>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a:t>
              </a:r>
            </a:p>
            <a:p>
              <a:pPr algn="l">
                <a:lnSpc>
                  <a:spcPts val="2729"/>
                </a:lnSpc>
              </a:pPr>
              <a:endParaRPr lang="en-US" sz="2099" spc="20" dirty="0">
                <a:solidFill>
                  <a:srgbClr val="000000"/>
                </a:solidFill>
                <a:latin typeface="Arial Nova" panose="020B0504020202020204" pitchFamily="34" charset="0"/>
                <a:ea typeface="HK Grotesk Light"/>
                <a:cs typeface="HK Grotesk Light"/>
                <a:sym typeface="HK Grotesk Light"/>
              </a:endParaRP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It is mostly presented before an audience. It serves a variety of purposes, making presentations powerful tools for convincing and teaching.</a:t>
              </a:r>
            </a:p>
          </p:txBody>
        </p:sp>
        <p:sp>
          <p:nvSpPr>
            <p:cNvPr id="11" name="TextBox 11"/>
            <p:cNvSpPr txBox="1"/>
            <p:nvPr/>
          </p:nvSpPr>
          <p:spPr>
            <a:xfrm>
              <a:off x="377327" y="3302668"/>
              <a:ext cx="3978324" cy="427468"/>
            </a:xfrm>
            <a:prstGeom prst="rect">
              <a:avLst/>
            </a:prstGeom>
          </p:spPr>
          <p:txBody>
            <a:bodyPr lIns="0" tIns="0" rIns="0" bIns="0" rtlCol="0" anchor="t">
              <a:spAutoFit/>
            </a:bodyPr>
            <a:lstStyle/>
            <a:p>
              <a:pPr algn="ct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STEP 1</a:t>
              </a:r>
            </a:p>
          </p:txBody>
        </p:sp>
        <p:grpSp>
          <p:nvGrpSpPr>
            <p:cNvPr id="12" name="Group 12"/>
            <p:cNvGrpSpPr/>
            <p:nvPr/>
          </p:nvGrpSpPr>
          <p:grpSpPr>
            <a:xfrm>
              <a:off x="7002758" y="2971621"/>
              <a:ext cx="4732978" cy="1055126"/>
              <a:chOff x="0" y="0"/>
              <a:chExt cx="1478175" cy="329531"/>
            </a:xfrm>
          </p:grpSpPr>
          <p:sp>
            <p:nvSpPr>
              <p:cNvPr id="13" name="Freeform 13"/>
              <p:cNvSpPr/>
              <p:nvPr/>
            </p:nvSpPr>
            <p:spPr>
              <a:xfrm>
                <a:off x="0" y="0"/>
                <a:ext cx="1478175" cy="329531"/>
              </a:xfrm>
              <a:custGeom>
                <a:avLst/>
                <a:gdLst/>
                <a:ahLst/>
                <a:cxnLst/>
                <a:rect l="l" t="t" r="r" b="b"/>
                <a:pathLst>
                  <a:path w="1478175" h="329531">
                    <a:moveTo>
                      <a:pt x="0" y="0"/>
                    </a:moveTo>
                    <a:lnTo>
                      <a:pt x="1478175" y="0"/>
                    </a:lnTo>
                    <a:lnTo>
                      <a:pt x="1478175" y="329531"/>
                    </a:lnTo>
                    <a:lnTo>
                      <a:pt x="0" y="329531"/>
                    </a:lnTo>
                    <a:close/>
                  </a:path>
                </a:pathLst>
              </a:custGeom>
              <a:solidFill>
                <a:srgbClr val="6F3384"/>
              </a:solidFill>
            </p:spPr>
          </p:sp>
        </p:grpSp>
        <p:sp>
          <p:nvSpPr>
            <p:cNvPr id="14" name="TextBox 14"/>
            <p:cNvSpPr txBox="1"/>
            <p:nvPr/>
          </p:nvSpPr>
          <p:spPr>
            <a:xfrm>
              <a:off x="7002757" y="4498109"/>
              <a:ext cx="4732977" cy="5070534"/>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a:t>
              </a:r>
            </a:p>
            <a:p>
              <a:pPr algn="l">
                <a:lnSpc>
                  <a:spcPts val="2729"/>
                </a:lnSpc>
              </a:pPr>
              <a:endParaRPr lang="en-US" sz="2099" spc="20" dirty="0">
                <a:solidFill>
                  <a:srgbClr val="000000"/>
                </a:solidFill>
                <a:latin typeface="Arial Nova" panose="020B0504020202020204" pitchFamily="34" charset="0"/>
                <a:ea typeface="HK Grotesk Light"/>
                <a:cs typeface="HK Grotesk Light"/>
                <a:sym typeface="HK Grotesk Light"/>
              </a:endParaRP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It is mostly presented before an audience. It serves a variety of purposes, making presentations powerful tools for convincing and teaching.</a:t>
              </a:r>
            </a:p>
          </p:txBody>
        </p:sp>
        <p:sp>
          <p:nvSpPr>
            <p:cNvPr id="15" name="TextBox 15"/>
            <p:cNvSpPr txBox="1"/>
            <p:nvPr/>
          </p:nvSpPr>
          <p:spPr>
            <a:xfrm>
              <a:off x="7266433" y="3302668"/>
              <a:ext cx="4166853" cy="427468"/>
            </a:xfrm>
            <a:prstGeom prst="rect">
              <a:avLst/>
            </a:prstGeom>
          </p:spPr>
          <p:txBody>
            <a:bodyPr lIns="0" tIns="0" rIns="0" bIns="0" rtlCol="0" anchor="t">
              <a:spAutoFit/>
            </a:bodyPr>
            <a:lstStyle/>
            <a:p>
              <a:pPr algn="ct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STEP 2</a:t>
              </a:r>
            </a:p>
          </p:txBody>
        </p:sp>
        <p:grpSp>
          <p:nvGrpSpPr>
            <p:cNvPr id="16" name="Group 16"/>
            <p:cNvGrpSpPr/>
            <p:nvPr/>
          </p:nvGrpSpPr>
          <p:grpSpPr>
            <a:xfrm>
              <a:off x="14005517" y="2971621"/>
              <a:ext cx="4732978" cy="1055126"/>
              <a:chOff x="0" y="0"/>
              <a:chExt cx="1478175" cy="329531"/>
            </a:xfrm>
          </p:grpSpPr>
          <p:sp>
            <p:nvSpPr>
              <p:cNvPr id="17" name="Freeform 17"/>
              <p:cNvSpPr/>
              <p:nvPr/>
            </p:nvSpPr>
            <p:spPr>
              <a:xfrm>
                <a:off x="0" y="0"/>
                <a:ext cx="1478175" cy="329531"/>
              </a:xfrm>
              <a:custGeom>
                <a:avLst/>
                <a:gdLst/>
                <a:ahLst/>
                <a:cxnLst/>
                <a:rect l="l" t="t" r="r" b="b"/>
                <a:pathLst>
                  <a:path w="1478175" h="329531">
                    <a:moveTo>
                      <a:pt x="0" y="0"/>
                    </a:moveTo>
                    <a:lnTo>
                      <a:pt x="1478175" y="0"/>
                    </a:lnTo>
                    <a:lnTo>
                      <a:pt x="1478175" y="329531"/>
                    </a:lnTo>
                    <a:lnTo>
                      <a:pt x="0" y="329531"/>
                    </a:lnTo>
                    <a:close/>
                  </a:path>
                </a:pathLst>
              </a:custGeom>
              <a:solidFill>
                <a:srgbClr val="DF3939"/>
              </a:solidFill>
            </p:spPr>
          </p:sp>
        </p:grpSp>
        <p:sp>
          <p:nvSpPr>
            <p:cNvPr id="18" name="TextBox 18"/>
            <p:cNvSpPr txBox="1"/>
            <p:nvPr/>
          </p:nvSpPr>
          <p:spPr>
            <a:xfrm>
              <a:off x="14005518" y="4498109"/>
              <a:ext cx="4732977" cy="5070534"/>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a:t>
              </a:r>
            </a:p>
            <a:p>
              <a:pPr algn="l">
                <a:lnSpc>
                  <a:spcPts val="2729"/>
                </a:lnSpc>
              </a:pPr>
              <a:endParaRPr lang="en-US" sz="2099" spc="20" dirty="0">
                <a:solidFill>
                  <a:srgbClr val="000000"/>
                </a:solidFill>
                <a:latin typeface="Arial Nova" panose="020B0504020202020204" pitchFamily="34" charset="0"/>
                <a:ea typeface="HK Grotesk Light"/>
                <a:cs typeface="HK Grotesk Light"/>
                <a:sym typeface="HK Grotesk Light"/>
              </a:endParaRP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It is mostly presented before an audience. It serves a variety of purposes, making presentations powerful tools for convincing and teaching.</a:t>
              </a:r>
            </a:p>
          </p:txBody>
        </p:sp>
        <p:sp>
          <p:nvSpPr>
            <p:cNvPr id="19" name="TextBox 19"/>
            <p:cNvSpPr txBox="1"/>
            <p:nvPr/>
          </p:nvSpPr>
          <p:spPr>
            <a:xfrm>
              <a:off x="14370439" y="3302668"/>
              <a:ext cx="4003133" cy="427468"/>
            </a:xfrm>
            <a:prstGeom prst="rect">
              <a:avLst/>
            </a:prstGeom>
          </p:spPr>
          <p:txBody>
            <a:bodyPr lIns="0" tIns="0" rIns="0" bIns="0" rtlCol="0" anchor="t">
              <a:spAutoFit/>
            </a:bodyPr>
            <a:lstStyle/>
            <a:p>
              <a:pPr algn="ct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STEP 3</a:t>
              </a:r>
            </a:p>
          </p:txBody>
        </p:sp>
        <p:sp>
          <p:nvSpPr>
            <p:cNvPr id="20" name="TextBox 20"/>
            <p:cNvSpPr txBox="1"/>
            <p:nvPr/>
          </p:nvSpPr>
          <p:spPr>
            <a:xfrm>
              <a:off x="965423" y="0"/>
              <a:ext cx="16807649" cy="1275784"/>
            </a:xfrm>
            <a:prstGeom prst="rect">
              <a:avLst/>
            </a:prstGeom>
          </p:spPr>
          <p:txBody>
            <a:bodyPr lIns="0" tIns="0" rIns="0" bIns="0" rtlCol="0" anchor="t">
              <a:spAutoFit/>
            </a:bodyPr>
            <a:lstStyle/>
            <a:p>
              <a:pPr marL="0" lvl="0" indent="0" algn="ctr">
                <a:lnSpc>
                  <a:spcPts val="7679"/>
                </a:lnSpc>
                <a:spcBef>
                  <a:spcPct val="0"/>
                </a:spcBef>
              </a:pPr>
              <a:r>
                <a:rPr lang="en-US" sz="6399" b="1" u="none" dirty="0">
                  <a:solidFill>
                    <a:srgbClr val="000000"/>
                  </a:solidFill>
                  <a:latin typeface="Arial Black" panose="020B0A04020102020204" pitchFamily="34" charset="0"/>
                  <a:ea typeface="Poppins Medium"/>
                  <a:cs typeface="Poppins Medium"/>
                  <a:sym typeface="Poppins Medium"/>
                </a:rPr>
                <a:t>Data Collection Methods</a:t>
              </a:r>
            </a:p>
          </p:txBody>
        </p:sp>
        <p:sp>
          <p:nvSpPr>
            <p:cNvPr id="21" name="TextBox 21"/>
            <p:cNvSpPr txBox="1"/>
            <p:nvPr/>
          </p:nvSpPr>
          <p:spPr>
            <a:xfrm>
              <a:off x="4820529" y="1583723"/>
              <a:ext cx="9097437" cy="427468"/>
            </a:xfrm>
            <a:prstGeom prst="rect">
              <a:avLst/>
            </a:prstGeom>
          </p:spPr>
          <p:txBody>
            <a:bodyPr lIns="0" tIns="0" rIns="0" bIns="0" rtlCol="0" anchor="t">
              <a:spAutoFit/>
            </a:bodyPr>
            <a:lstStyle/>
            <a:p>
              <a:pPr algn="ct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STEPS AND ACTION ITEMS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10972800" y="4164610"/>
            <a:ext cx="5415945" cy="1957780"/>
          </a:xfrm>
          <a:prstGeom prst="rect">
            <a:avLst/>
          </a:prstGeom>
        </p:spPr>
        <p:txBody>
          <a:bodyPr lIns="0" tIns="0" rIns="0" bIns="0" rtlCol="0" anchor="t">
            <a:spAutoFit/>
          </a:bodyPr>
          <a:lstStyle/>
          <a:p>
            <a:pPr marL="0" lvl="0" indent="0" algn="l">
              <a:lnSpc>
                <a:spcPts val="7680"/>
              </a:lnSpc>
              <a:spcBef>
                <a:spcPct val="0"/>
              </a:spcBef>
            </a:pPr>
            <a:r>
              <a:rPr lang="en-US" sz="6400" b="1" u="none" dirty="0">
                <a:solidFill>
                  <a:srgbClr val="000000"/>
                </a:solidFill>
                <a:latin typeface="Arial Black" panose="020B0A04020102020204" pitchFamily="34" charset="0"/>
                <a:ea typeface="Poppins Medium"/>
                <a:cs typeface="Poppins Medium"/>
                <a:sym typeface="Poppins Medium"/>
              </a:rPr>
              <a:t>Results of</a:t>
            </a:r>
          </a:p>
          <a:p>
            <a:pPr marL="0" lvl="0" indent="0" algn="l">
              <a:lnSpc>
                <a:spcPts val="7679"/>
              </a:lnSpc>
              <a:spcBef>
                <a:spcPct val="0"/>
              </a:spcBef>
            </a:pPr>
            <a:r>
              <a:rPr lang="en-US" sz="6399" b="1" u="none" dirty="0">
                <a:solidFill>
                  <a:srgbClr val="000000"/>
                </a:solidFill>
                <a:latin typeface="Arial Black" panose="020B0A04020102020204" pitchFamily="34" charset="0"/>
                <a:ea typeface="Poppins Medium"/>
                <a:cs typeface="Poppins Medium"/>
                <a:sym typeface="Poppins Medium"/>
              </a:rPr>
              <a:t>the Study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976010" y="4815213"/>
            <a:ext cx="6218200" cy="2369390"/>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It serves a variety of purposes, making presentations powerful tools for convincing and teaching.</a:t>
            </a:r>
          </a:p>
        </p:txBody>
      </p:sp>
      <p:sp>
        <p:nvSpPr>
          <p:cNvPr id="4" name="TextBox 4"/>
          <p:cNvSpPr txBox="1"/>
          <p:nvPr/>
        </p:nvSpPr>
        <p:spPr>
          <a:xfrm>
            <a:off x="9511453" y="4815213"/>
            <a:ext cx="6218200" cy="2369390"/>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It serves a variety of purposes, making presentations powerful tools for convincing and teaching.</a:t>
            </a:r>
          </a:p>
        </p:txBody>
      </p:sp>
      <p:grpSp>
        <p:nvGrpSpPr>
          <p:cNvPr id="5" name="Group 5"/>
          <p:cNvGrpSpPr/>
          <p:nvPr/>
        </p:nvGrpSpPr>
        <p:grpSpPr>
          <a:xfrm>
            <a:off x="1976010" y="2582885"/>
            <a:ext cx="9575277" cy="1478730"/>
            <a:chOff x="0" y="0"/>
            <a:chExt cx="12767036" cy="1971641"/>
          </a:xfrm>
        </p:grpSpPr>
        <p:sp>
          <p:nvSpPr>
            <p:cNvPr id="6" name="TextBox 6"/>
            <p:cNvSpPr txBox="1"/>
            <p:nvPr/>
          </p:nvSpPr>
          <p:spPr>
            <a:xfrm>
              <a:off x="0" y="0"/>
              <a:ext cx="12767036" cy="1275784"/>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Qualitative Analysis</a:t>
              </a:r>
            </a:p>
          </p:txBody>
        </p:sp>
        <p:sp>
          <p:nvSpPr>
            <p:cNvPr id="7" name="TextBox 7"/>
            <p:cNvSpPr txBox="1"/>
            <p:nvPr/>
          </p:nvSpPr>
          <p:spPr>
            <a:xfrm>
              <a:off x="0" y="1544173"/>
              <a:ext cx="11214808" cy="427468"/>
            </a:xfrm>
            <a:prstGeom prst="rect">
              <a:avLst/>
            </a:prstGeom>
          </p:spPr>
          <p:txBody>
            <a:bodyPr lIns="0" tIns="0" rIns="0" bIns="0" rtlCol="0" anchor="t">
              <a:spAutoFit/>
            </a:bodyPr>
            <a:lstStyle/>
            <a:p>
              <a:pPr algn="l">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DESCRIPTIVE OUTCOMES OF THE STUDY</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9786280" y="3441405"/>
            <a:ext cx="5956232" cy="5692638"/>
          </a:xfrm>
          <a:prstGeom prst="rect">
            <a:avLst/>
          </a:prstGeom>
        </p:spPr>
      </p:pic>
      <p:pic>
        <p:nvPicPr>
          <p:cNvPr id="4" name="Picture 4"/>
          <p:cNvPicPr>
            <a:picLocks noChangeAspect="1"/>
          </p:cNvPicPr>
          <p:nvPr/>
        </p:nvPicPr>
        <p:blipFill>
          <a:blip r:embed="rId4"/>
          <a:stretch>
            <a:fillRect/>
          </a:stretch>
        </p:blipFill>
        <p:spPr>
          <a:xfrm>
            <a:off x="2545490" y="3467100"/>
            <a:ext cx="5956232" cy="5692638"/>
          </a:xfrm>
          <a:prstGeom prst="rect">
            <a:avLst/>
          </a:prstGeom>
        </p:spPr>
      </p:pic>
      <p:sp>
        <p:nvSpPr>
          <p:cNvPr id="5" name="TextBox 5"/>
          <p:cNvSpPr txBox="1"/>
          <p:nvPr/>
        </p:nvSpPr>
        <p:spPr>
          <a:xfrm>
            <a:off x="2444556" y="2171700"/>
            <a:ext cx="13398887" cy="956838"/>
          </a:xfrm>
          <a:prstGeom prst="rect">
            <a:avLst/>
          </a:prstGeom>
        </p:spPr>
        <p:txBody>
          <a:bodyPr lIns="0" tIns="0" rIns="0" bIns="0" rtlCol="0" anchor="t">
            <a:spAutoFit/>
          </a:bodyPr>
          <a:lstStyle/>
          <a:p>
            <a:pPr algn="ctr">
              <a:lnSpc>
                <a:spcPts val="7679"/>
              </a:lnSpc>
            </a:pPr>
            <a:r>
              <a:rPr lang="en-US" sz="6399" dirty="0">
                <a:solidFill>
                  <a:srgbClr val="000000"/>
                </a:solidFill>
                <a:latin typeface="Arial Black" panose="020B0A04020102020204" pitchFamily="34" charset="0"/>
                <a:ea typeface="Poppins Medium"/>
                <a:cs typeface="Poppins Medium"/>
                <a:sym typeface="Poppins Medium"/>
              </a:rPr>
              <a:t>Quantitative Analysis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rot="5400000">
            <a:off x="11185999" y="1904184"/>
            <a:ext cx="6402679" cy="7801322"/>
            <a:chOff x="0" y="0"/>
            <a:chExt cx="2354580" cy="2868930"/>
          </a:xfrm>
        </p:grpSpPr>
        <p:sp>
          <p:nvSpPr>
            <p:cNvPr id="4" name="Freeform 4"/>
            <p:cNvSpPr/>
            <p:nvPr/>
          </p:nvSpPr>
          <p:spPr>
            <a:xfrm>
              <a:off x="0" y="0"/>
              <a:ext cx="2353310" cy="2868930"/>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6F3384"/>
            </a:solidFill>
          </p:spPr>
        </p:sp>
      </p:grpSp>
      <p:sp>
        <p:nvSpPr>
          <p:cNvPr id="5" name="TextBox 5"/>
          <p:cNvSpPr txBox="1"/>
          <p:nvPr/>
        </p:nvSpPr>
        <p:spPr>
          <a:xfrm>
            <a:off x="1028699" y="3106210"/>
            <a:ext cx="7187623" cy="728029"/>
          </a:xfrm>
          <a:prstGeom prst="rect">
            <a:avLst/>
          </a:prstGeom>
        </p:spPr>
        <p:txBody>
          <a:bodyPr lIns="0" tIns="0" rIns="0" bIns="0" rtlCol="0" anchor="t">
            <a:spAutoFit/>
          </a:bodyPr>
          <a:lstStyle/>
          <a:p>
            <a:pPr algn="l">
              <a:lnSpc>
                <a:spcPts val="5759"/>
              </a:lnSpc>
            </a:pPr>
            <a:r>
              <a:rPr lang="en-US" sz="4800" dirty="0">
                <a:solidFill>
                  <a:srgbClr val="000000"/>
                </a:solidFill>
                <a:latin typeface="Arial Black" panose="020B0A04020102020204" pitchFamily="34" charset="0"/>
                <a:ea typeface="Poppins Medium"/>
                <a:cs typeface="Poppins Medium"/>
                <a:sym typeface="Poppins Medium"/>
              </a:rPr>
              <a:t>Results</a:t>
            </a:r>
          </a:p>
        </p:txBody>
      </p:sp>
      <p:sp>
        <p:nvSpPr>
          <p:cNvPr id="6" name="TextBox 6"/>
          <p:cNvSpPr txBox="1"/>
          <p:nvPr/>
        </p:nvSpPr>
        <p:spPr>
          <a:xfrm>
            <a:off x="1028700" y="3853971"/>
            <a:ext cx="5798493" cy="1183742"/>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a:t>
            </a:r>
          </a:p>
        </p:txBody>
      </p:sp>
      <p:grpSp>
        <p:nvGrpSpPr>
          <p:cNvPr id="7" name="Group 7"/>
          <p:cNvGrpSpPr/>
          <p:nvPr/>
        </p:nvGrpSpPr>
        <p:grpSpPr>
          <a:xfrm>
            <a:off x="12218988" y="3315736"/>
            <a:ext cx="6058380" cy="4305621"/>
            <a:chOff x="1357423" y="-1100537"/>
            <a:chExt cx="8077840" cy="5740826"/>
          </a:xfrm>
        </p:grpSpPr>
        <p:sp>
          <p:nvSpPr>
            <p:cNvPr id="8" name="TextBox 8"/>
            <p:cNvSpPr txBox="1"/>
            <p:nvPr/>
          </p:nvSpPr>
          <p:spPr>
            <a:xfrm>
              <a:off x="1357423" y="-1100537"/>
              <a:ext cx="8077840" cy="2821285"/>
            </a:xfrm>
            <a:prstGeom prst="rect">
              <a:avLst/>
            </a:prstGeom>
          </p:spPr>
          <p:txBody>
            <a:bodyPr lIns="0" tIns="0" rIns="0" bIns="0" rtlCol="0" anchor="t">
              <a:spAutoFit/>
            </a:bodyPr>
            <a:lstStyle/>
            <a:p>
              <a:pPr>
                <a:lnSpc>
                  <a:spcPts val="5517"/>
                </a:lnSpc>
              </a:pPr>
              <a:r>
                <a:rPr lang="en-US" sz="4598" dirty="0">
                  <a:solidFill>
                    <a:srgbClr val="FFFFFF"/>
                  </a:solidFill>
                  <a:latin typeface="Arial Black" panose="020B0A04020102020204" pitchFamily="34" charset="0"/>
                  <a:ea typeface="Poppins Medium"/>
                  <a:cs typeface="Poppins Medium"/>
                  <a:sym typeface="Poppins Medium"/>
                </a:rPr>
                <a:t>New understanding</a:t>
              </a:r>
            </a:p>
            <a:p>
              <a:pPr>
                <a:lnSpc>
                  <a:spcPts val="5517"/>
                </a:lnSpc>
              </a:pPr>
              <a:r>
                <a:rPr lang="en-US" sz="4598" dirty="0">
                  <a:solidFill>
                    <a:srgbClr val="FFFFFF"/>
                  </a:solidFill>
                  <a:latin typeface="Arial Black" panose="020B0A04020102020204" pitchFamily="34" charset="0"/>
                  <a:ea typeface="Poppins Medium"/>
                  <a:cs typeface="Poppins Medium"/>
                  <a:sym typeface="Poppins Medium"/>
                </a:rPr>
                <a:t>of the problem</a:t>
              </a:r>
            </a:p>
          </p:txBody>
        </p:sp>
        <p:sp>
          <p:nvSpPr>
            <p:cNvPr id="9" name="TextBox 9"/>
            <p:cNvSpPr txBox="1"/>
            <p:nvPr/>
          </p:nvSpPr>
          <p:spPr>
            <a:xfrm>
              <a:off x="1357423" y="2136512"/>
              <a:ext cx="8077840" cy="410369"/>
            </a:xfrm>
            <a:prstGeom prst="rect">
              <a:avLst/>
            </a:prstGeom>
          </p:spPr>
          <p:txBody>
            <a:bodyPr lIns="0" tIns="0" rIns="0" bIns="0" rtlCol="0" anchor="t">
              <a:spAutoFit/>
            </a:bodyPr>
            <a:lstStyle/>
            <a:p>
              <a:pPr>
                <a:lnSpc>
                  <a:spcPts val="2414"/>
                </a:lnSpc>
              </a:pPr>
              <a:r>
                <a:rPr lang="en-US" sz="2011" spc="50" dirty="0">
                  <a:solidFill>
                    <a:srgbClr val="FFFFFF"/>
                  </a:solidFill>
                  <a:latin typeface="Arial Black" panose="020B0A04020102020204" pitchFamily="34" charset="0"/>
                  <a:ea typeface="Poppins Medium"/>
                  <a:cs typeface="Poppins Medium"/>
                  <a:sym typeface="Poppins Medium"/>
                </a:rPr>
                <a:t>UNCOVERED KEY RESEARCH TRENDS</a:t>
              </a:r>
            </a:p>
          </p:txBody>
        </p:sp>
        <p:sp>
          <p:nvSpPr>
            <p:cNvPr id="10" name="TextBox 10"/>
            <p:cNvSpPr txBox="1"/>
            <p:nvPr/>
          </p:nvSpPr>
          <p:spPr>
            <a:xfrm>
              <a:off x="1357423" y="3111751"/>
              <a:ext cx="7406142" cy="1528538"/>
            </a:xfrm>
            <a:prstGeom prst="rect">
              <a:avLst/>
            </a:prstGeom>
          </p:spPr>
          <p:txBody>
            <a:bodyPr lIns="0" tIns="0" rIns="0" bIns="0" rtlCol="0" anchor="t">
              <a:spAutoFit/>
            </a:bodyPr>
            <a:lstStyle/>
            <a:p>
              <a:pPr>
                <a:lnSpc>
                  <a:spcPts val="2988"/>
                </a:lnSpc>
              </a:pPr>
              <a:r>
                <a:rPr lang="en-US" sz="2299" b="1" spc="22" dirty="0">
                  <a:solidFill>
                    <a:srgbClr val="FFFFFF"/>
                  </a:solidFill>
                  <a:latin typeface="HK Grotesk Medium"/>
                  <a:ea typeface="HK Grotesk Medium"/>
                  <a:cs typeface="HK Grotesk Medium"/>
                  <a:sym typeface="HK Grotesk Medium"/>
                </a:rPr>
                <a:t>Presentations are communication tools that can be used as demonstrations, lectures, speeches, reports, and more.</a:t>
              </a:r>
            </a:p>
          </p:txBody>
        </p:sp>
      </p:grpSp>
      <p:sp>
        <p:nvSpPr>
          <p:cNvPr id="11" name="TextBox 11"/>
          <p:cNvSpPr txBox="1"/>
          <p:nvPr/>
        </p:nvSpPr>
        <p:spPr>
          <a:xfrm>
            <a:off x="1028700" y="6227438"/>
            <a:ext cx="7187623" cy="728029"/>
          </a:xfrm>
          <a:prstGeom prst="rect">
            <a:avLst/>
          </a:prstGeom>
        </p:spPr>
        <p:txBody>
          <a:bodyPr lIns="0" tIns="0" rIns="0" bIns="0" rtlCol="0" anchor="t">
            <a:spAutoFit/>
          </a:bodyPr>
          <a:lstStyle/>
          <a:p>
            <a:pPr algn="l">
              <a:lnSpc>
                <a:spcPts val="5759"/>
              </a:lnSpc>
            </a:pPr>
            <a:r>
              <a:rPr lang="en-US" sz="4800" dirty="0">
                <a:solidFill>
                  <a:srgbClr val="000000"/>
                </a:solidFill>
                <a:latin typeface="Arial Black" panose="020B0A04020102020204" pitchFamily="34" charset="0"/>
                <a:ea typeface="Poppins Medium"/>
                <a:cs typeface="Poppins Medium"/>
                <a:sym typeface="Poppins Medium"/>
              </a:rPr>
              <a:t>Significant Findings</a:t>
            </a:r>
          </a:p>
        </p:txBody>
      </p:sp>
      <p:sp>
        <p:nvSpPr>
          <p:cNvPr id="12" name="TextBox 12"/>
          <p:cNvSpPr txBox="1"/>
          <p:nvPr/>
        </p:nvSpPr>
        <p:spPr>
          <a:xfrm>
            <a:off x="1143006" y="7048155"/>
            <a:ext cx="6135838" cy="1183742"/>
          </a:xfrm>
          <a:prstGeom prst="rect">
            <a:avLst/>
          </a:prstGeom>
        </p:spPr>
        <p:txBody>
          <a:bodyPr lIns="0" tIns="0" rIns="0" bIns="0" rtlCol="0" anchor="t">
            <a:spAutoFit/>
          </a:bodyPr>
          <a:lstStyle/>
          <a:p>
            <a:pPr marL="0" lvl="0" indent="0" algn="l">
              <a:lnSpc>
                <a:spcPts val="3120"/>
              </a:lnSpc>
              <a:spcBef>
                <a:spcPct val="0"/>
              </a:spcBef>
            </a:pPr>
            <a:r>
              <a:rPr lang="en-US" sz="2400" u="none"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1066800" y="4665081"/>
            <a:ext cx="5499309" cy="956838"/>
          </a:xfrm>
          <a:prstGeom prst="rect">
            <a:avLst/>
          </a:prstGeom>
        </p:spPr>
        <p:txBody>
          <a:bodyPr lIns="0" tIns="0" rIns="0" bIns="0" rtlCol="0" anchor="t">
            <a:spAutoFit/>
          </a:bodyPr>
          <a:lstStyle/>
          <a:p>
            <a:pPr marL="0" lvl="0" indent="0" algn="l">
              <a:lnSpc>
                <a:spcPts val="7679"/>
              </a:lnSpc>
              <a:spcBef>
                <a:spcPct val="0"/>
              </a:spcBef>
            </a:pPr>
            <a:r>
              <a:rPr lang="en-US" sz="6399" b="1" u="none" dirty="0">
                <a:solidFill>
                  <a:srgbClr val="000000"/>
                </a:solidFill>
                <a:latin typeface="Arial Black" panose="020B0A04020102020204" pitchFamily="34" charset="0"/>
                <a:ea typeface="Poppins Medium"/>
                <a:cs typeface="Poppins Medium"/>
                <a:sym typeface="Poppins Medium"/>
              </a:rPr>
              <a:t>Conclusion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426197" y="4186662"/>
            <a:ext cx="6823078" cy="1944250"/>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Study Limitations</a:t>
            </a:r>
          </a:p>
        </p:txBody>
      </p:sp>
      <p:sp>
        <p:nvSpPr>
          <p:cNvPr id="4" name="TextBox 4"/>
          <p:cNvSpPr txBox="1"/>
          <p:nvPr/>
        </p:nvSpPr>
        <p:spPr>
          <a:xfrm>
            <a:off x="9144000" y="3635934"/>
            <a:ext cx="7738763" cy="3458576"/>
          </a:xfrm>
          <a:prstGeom prst="rect">
            <a:avLst/>
          </a:prstGeom>
        </p:spPr>
        <p:txBody>
          <a:bodyPr lIns="0" tIns="0" rIns="0" bIns="0" rtlCol="0" anchor="t">
            <a:spAutoFit/>
          </a:bodyPr>
          <a:lstStyle/>
          <a:p>
            <a:pPr algn="l">
              <a:lnSpc>
                <a:spcPts val="3024"/>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serves a variety of purposes, making presentations powerful tools for convincing and teaching.</a:t>
            </a:r>
          </a:p>
          <a:p>
            <a:pPr algn="l">
              <a:lnSpc>
                <a:spcPts val="3024"/>
              </a:lnSpc>
            </a:pPr>
            <a:endParaRPr lang="en-US" sz="2400" spc="24" dirty="0">
              <a:solidFill>
                <a:srgbClr val="000000"/>
              </a:solidFill>
              <a:latin typeface="Arial Nova" panose="020B0504020202020204" pitchFamily="34" charset="0"/>
              <a:ea typeface="HK Grotesk Light"/>
              <a:cs typeface="HK Grotesk Light"/>
              <a:sym typeface="HK Grotesk Light"/>
            </a:endParaRPr>
          </a:p>
          <a:p>
            <a:pPr algn="l">
              <a:lnSpc>
                <a:spcPts val="3024"/>
              </a:lnSpc>
            </a:pPr>
            <a:r>
              <a:rPr lang="en-US" sz="2400" spc="24" dirty="0">
                <a:solidFill>
                  <a:srgbClr val="000000"/>
                </a:solidFill>
                <a:latin typeface="Arial Nova" panose="020B0504020202020204" pitchFamily="34" charset="0"/>
                <a:ea typeface="HK Grotesk Light"/>
                <a:cs typeface="HK Grotesk Light"/>
                <a:sym typeface="HK Grotesk Light"/>
              </a:rPr>
              <a:t>To create a stunning presentation, it's best to simplify your thoughts. You can then organize them into your introduction, your main content, and your conclusion.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783523" y="3924300"/>
            <a:ext cx="8677142" cy="956800"/>
          </a:xfrm>
          <a:prstGeom prst="rect">
            <a:avLst/>
          </a:prstGeom>
        </p:spPr>
        <p:txBody>
          <a:bodyPr wrap="square"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Recommendations</a:t>
            </a:r>
          </a:p>
        </p:txBody>
      </p:sp>
      <p:sp>
        <p:nvSpPr>
          <p:cNvPr id="4" name="TextBox 4"/>
          <p:cNvSpPr txBox="1"/>
          <p:nvPr/>
        </p:nvSpPr>
        <p:spPr>
          <a:xfrm>
            <a:off x="1787067" y="5143500"/>
            <a:ext cx="7381742" cy="1667115"/>
          </a:xfrm>
          <a:prstGeom prst="rect">
            <a:avLst/>
          </a:prstGeom>
        </p:spPr>
        <p:txBody>
          <a:bodyPr lIns="0" tIns="0" rIns="0" bIns="0" rtlCol="0" anchor="t">
            <a:spAutoFit/>
          </a:bodyPr>
          <a:lstStyle/>
          <a:p>
            <a:pPr algn="l">
              <a:lnSpc>
                <a:spcPts val="2645"/>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a:t>
            </a:r>
          </a:p>
          <a:p>
            <a:pPr algn="l">
              <a:lnSpc>
                <a:spcPts val="2645"/>
              </a:lnSpc>
            </a:pPr>
            <a:r>
              <a:rPr lang="en-US" sz="2099" spc="20" dirty="0">
                <a:solidFill>
                  <a:srgbClr val="000000"/>
                </a:solidFill>
                <a:latin typeface="Arial Nova" panose="020B0504020202020204" pitchFamily="34" charset="0"/>
                <a:ea typeface="HK Grotesk Light"/>
                <a:cs typeface="HK Grotesk Light"/>
                <a:sym typeface="HK Grotesk Light"/>
              </a:rPr>
              <a:t>It is mostly presented before an audience. It serves a variety </a:t>
            </a:r>
          </a:p>
          <a:p>
            <a:pPr algn="l">
              <a:lnSpc>
                <a:spcPts val="2646"/>
              </a:lnSpc>
            </a:pPr>
            <a:r>
              <a:rPr lang="en-US" sz="2100" spc="21" dirty="0">
                <a:solidFill>
                  <a:srgbClr val="000000"/>
                </a:solidFill>
                <a:latin typeface="Arial Nova" panose="020B0504020202020204" pitchFamily="34" charset="0"/>
                <a:ea typeface="HK Grotesk Light"/>
                <a:cs typeface="HK Grotesk Light"/>
                <a:sym typeface="HK Grotesk Light"/>
              </a:rPr>
              <a:t>of purposes, making presentations powerful tools for convincing and teaching.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4312681" y="3199250"/>
            <a:ext cx="9667954" cy="2996338"/>
            <a:chOff x="0" y="-1189549"/>
            <a:chExt cx="12890606" cy="3995117"/>
          </a:xfrm>
        </p:grpSpPr>
        <p:sp>
          <p:nvSpPr>
            <p:cNvPr id="4" name="TextBox 4"/>
            <p:cNvSpPr txBox="1"/>
            <p:nvPr/>
          </p:nvSpPr>
          <p:spPr>
            <a:xfrm>
              <a:off x="7088" y="-1189549"/>
              <a:ext cx="12883518" cy="2592333"/>
            </a:xfrm>
            <a:prstGeom prst="rect">
              <a:avLst/>
            </a:prstGeom>
          </p:spPr>
          <p:txBody>
            <a:bodyPr lIns="0" tIns="0" rIns="0" bIns="0" rtlCol="0" anchor="t">
              <a:spAutoFit/>
            </a:bodyPr>
            <a:lstStyle/>
            <a:p>
              <a:pPr algn="ctr">
                <a:lnSpc>
                  <a:spcPts val="7679"/>
                </a:lnSpc>
              </a:pPr>
              <a:r>
                <a:rPr lang="en-US" sz="6399" dirty="0">
                  <a:solidFill>
                    <a:srgbClr val="000000"/>
                  </a:solidFill>
                  <a:latin typeface="Arial Black" panose="020B0A04020102020204" pitchFamily="34" charset="0"/>
                  <a:ea typeface="Poppins Medium"/>
                  <a:cs typeface="Poppins Medium"/>
                  <a:sym typeface="Poppins Medium"/>
                </a:rPr>
                <a:t>END OF PRESENTATION</a:t>
              </a:r>
            </a:p>
          </p:txBody>
        </p:sp>
        <p:sp>
          <p:nvSpPr>
            <p:cNvPr id="5" name="TextBox 5"/>
            <p:cNvSpPr txBox="1"/>
            <p:nvPr/>
          </p:nvSpPr>
          <p:spPr>
            <a:xfrm>
              <a:off x="0" y="1529784"/>
              <a:ext cx="12883518" cy="1275784"/>
            </a:xfrm>
            <a:prstGeom prst="rect">
              <a:avLst/>
            </a:prstGeom>
          </p:spPr>
          <p:txBody>
            <a:bodyPr lIns="0" tIns="0" rIns="0" bIns="0" rtlCol="0" anchor="t">
              <a:spAutoFit/>
            </a:bodyPr>
            <a:lstStyle/>
            <a:p>
              <a:pPr algn="ctr">
                <a:lnSpc>
                  <a:spcPts val="7679"/>
                </a:lnSpc>
              </a:pPr>
              <a:r>
                <a:rPr lang="en-US" sz="6399" dirty="0">
                  <a:solidFill>
                    <a:srgbClr val="000000"/>
                  </a:solidFill>
                  <a:latin typeface="Arial Black" panose="020B0A04020102020204" pitchFamily="34" charset="0"/>
                  <a:ea typeface="Poppins Medium"/>
                  <a:cs typeface="Poppins Medium"/>
                  <a:sym typeface="Poppins Medium"/>
                </a:rPr>
                <a:t>Thank you!</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1028700" y="2597431"/>
            <a:ext cx="7745801" cy="5190901"/>
            <a:chOff x="0" y="0"/>
            <a:chExt cx="10327734" cy="6921202"/>
          </a:xfrm>
        </p:grpSpPr>
        <p:sp>
          <p:nvSpPr>
            <p:cNvPr id="4" name="TextBox 4"/>
            <p:cNvSpPr txBox="1"/>
            <p:nvPr/>
          </p:nvSpPr>
          <p:spPr>
            <a:xfrm>
              <a:off x="0" y="1963519"/>
              <a:ext cx="10327734" cy="4957683"/>
            </a:xfrm>
            <a:prstGeom prst="rect">
              <a:avLst/>
            </a:prstGeom>
          </p:spPr>
          <p:txBody>
            <a:bodyPr lIns="0" tIns="0" rIns="0" bIns="0" rtlCol="0" anchor="t">
              <a:spAutoFit/>
            </a:bodyPr>
            <a:lstStyle/>
            <a:p>
              <a:pPr algn="l">
                <a:lnSpc>
                  <a:spcPts val="2879"/>
                </a:lnSpc>
              </a:pPr>
              <a:r>
                <a:rPr lang="en-US" sz="2400" spc="24" dirty="0">
                  <a:solidFill>
                    <a:srgbClr val="000000"/>
                  </a:solidFill>
                  <a:latin typeface="Arial Nova" panose="020B0504020202020204" pitchFamily="34" charset="0"/>
                  <a:ea typeface="HK Grotesk"/>
                  <a:cs typeface="HK Grotesk"/>
                  <a:sym typeface="HK Grotesk"/>
                </a:rPr>
                <a:t>An abstract is a brief summary of a research paper, article, or project that highlights the main objectives, methods, results, and conclusions. It helps readers quickly understand the purpose and key findings of the work, allowing them to decide whether to read the full document.</a:t>
              </a:r>
            </a:p>
            <a:p>
              <a:pPr algn="l">
                <a:lnSpc>
                  <a:spcPts val="2879"/>
                </a:lnSpc>
              </a:pPr>
              <a:endParaRPr lang="en-US" sz="2400" spc="24" dirty="0">
                <a:solidFill>
                  <a:srgbClr val="000000"/>
                </a:solidFill>
                <a:latin typeface="Arial Nova" panose="020B0504020202020204" pitchFamily="34" charset="0"/>
                <a:ea typeface="HK Grotesk"/>
                <a:cs typeface="HK Grotesk"/>
                <a:sym typeface="HK Grotesk"/>
              </a:endParaRPr>
            </a:p>
            <a:p>
              <a:pPr algn="l">
                <a:lnSpc>
                  <a:spcPts val="2879"/>
                </a:lnSpc>
              </a:pPr>
              <a:r>
                <a:rPr lang="en-US" sz="2400" spc="24" dirty="0">
                  <a:solidFill>
                    <a:srgbClr val="000000"/>
                  </a:solidFill>
                  <a:latin typeface="Arial Nova" panose="020B0504020202020204" pitchFamily="34" charset="0"/>
                  <a:ea typeface="HK Grotesk"/>
                  <a:cs typeface="HK Grotesk"/>
                  <a:sym typeface="HK Grotesk"/>
                </a:rPr>
                <a:t>Presentations are communication tools that can be used as demonstrations, lectures, speeches, reports, and more. It is mostly presented before an audience.</a:t>
              </a:r>
            </a:p>
          </p:txBody>
        </p:sp>
        <p:sp>
          <p:nvSpPr>
            <p:cNvPr id="5" name="TextBox 5"/>
            <p:cNvSpPr txBox="1"/>
            <p:nvPr/>
          </p:nvSpPr>
          <p:spPr>
            <a:xfrm>
              <a:off x="0" y="0"/>
              <a:ext cx="10327734" cy="1275784"/>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Abstract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1981200" y="4665081"/>
            <a:ext cx="5978789" cy="956838"/>
          </a:xfrm>
          <a:prstGeom prst="rect">
            <a:avLst/>
          </a:prstGeom>
        </p:spPr>
        <p:txBody>
          <a:bodyPr wrap="square"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976010" y="4311748"/>
            <a:ext cx="6218200" cy="2369390"/>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It serves a variety of purposes, making presentations powerful tools for convincing and teaching.</a:t>
            </a:r>
          </a:p>
        </p:txBody>
      </p:sp>
      <p:sp>
        <p:nvSpPr>
          <p:cNvPr id="4" name="TextBox 4"/>
          <p:cNvSpPr txBox="1"/>
          <p:nvPr/>
        </p:nvSpPr>
        <p:spPr>
          <a:xfrm>
            <a:off x="9749369" y="4311748"/>
            <a:ext cx="6218200" cy="2369390"/>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It serves a variety of purposes, making presentations powerful tools for convincing and teaching.</a:t>
            </a:r>
          </a:p>
        </p:txBody>
      </p:sp>
      <p:sp>
        <p:nvSpPr>
          <p:cNvPr id="5" name="TextBox 5"/>
          <p:cNvSpPr txBox="1"/>
          <p:nvPr/>
        </p:nvSpPr>
        <p:spPr>
          <a:xfrm>
            <a:off x="1976010" y="2511082"/>
            <a:ext cx="6218200" cy="956838"/>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Problem</a:t>
            </a:r>
          </a:p>
        </p:txBody>
      </p:sp>
      <p:sp>
        <p:nvSpPr>
          <p:cNvPr id="6" name="TextBox 6"/>
          <p:cNvSpPr txBox="1"/>
          <p:nvPr/>
        </p:nvSpPr>
        <p:spPr>
          <a:xfrm>
            <a:off x="9749369" y="2511082"/>
            <a:ext cx="6218200" cy="956838"/>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Hypothesis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997524" y="4501024"/>
            <a:ext cx="5338527" cy="3481133"/>
            <a:chOff x="0" y="0"/>
            <a:chExt cx="2223062" cy="1449609"/>
          </a:xfrm>
        </p:grpSpPr>
        <p:sp>
          <p:nvSpPr>
            <p:cNvPr id="4" name="Freeform 4"/>
            <p:cNvSpPr/>
            <p:nvPr/>
          </p:nvSpPr>
          <p:spPr>
            <a:xfrm>
              <a:off x="0" y="0"/>
              <a:ext cx="2223062" cy="1449609"/>
            </a:xfrm>
            <a:custGeom>
              <a:avLst/>
              <a:gdLst/>
              <a:ahLst/>
              <a:cxnLst/>
              <a:rect l="l" t="t" r="r" b="b"/>
              <a:pathLst>
                <a:path w="2223062" h="1449609">
                  <a:moveTo>
                    <a:pt x="0" y="0"/>
                  </a:moveTo>
                  <a:lnTo>
                    <a:pt x="2223062" y="0"/>
                  </a:lnTo>
                  <a:lnTo>
                    <a:pt x="2223062" y="1449609"/>
                  </a:lnTo>
                  <a:lnTo>
                    <a:pt x="0" y="1449609"/>
                  </a:lnTo>
                  <a:close/>
                </a:path>
              </a:pathLst>
            </a:custGeom>
            <a:solidFill>
              <a:srgbClr val="6F3384"/>
            </a:solidFill>
          </p:spPr>
        </p:sp>
      </p:grpSp>
      <p:grpSp>
        <p:nvGrpSpPr>
          <p:cNvPr id="5" name="Group 5"/>
          <p:cNvGrpSpPr/>
          <p:nvPr/>
        </p:nvGrpSpPr>
        <p:grpSpPr>
          <a:xfrm>
            <a:off x="6475926" y="4501024"/>
            <a:ext cx="5338527" cy="3481133"/>
            <a:chOff x="0" y="0"/>
            <a:chExt cx="2223062" cy="1449609"/>
          </a:xfrm>
        </p:grpSpPr>
        <p:sp>
          <p:nvSpPr>
            <p:cNvPr id="6" name="Freeform 6"/>
            <p:cNvSpPr/>
            <p:nvPr/>
          </p:nvSpPr>
          <p:spPr>
            <a:xfrm>
              <a:off x="0" y="0"/>
              <a:ext cx="2223062" cy="1449609"/>
            </a:xfrm>
            <a:custGeom>
              <a:avLst/>
              <a:gdLst/>
              <a:ahLst/>
              <a:cxnLst/>
              <a:rect l="l" t="t" r="r" b="b"/>
              <a:pathLst>
                <a:path w="2223062" h="1449609">
                  <a:moveTo>
                    <a:pt x="0" y="0"/>
                  </a:moveTo>
                  <a:lnTo>
                    <a:pt x="2223062" y="0"/>
                  </a:lnTo>
                  <a:lnTo>
                    <a:pt x="2223062" y="1449609"/>
                  </a:lnTo>
                  <a:lnTo>
                    <a:pt x="0" y="1449609"/>
                  </a:lnTo>
                  <a:close/>
                </a:path>
              </a:pathLst>
            </a:custGeom>
            <a:solidFill>
              <a:srgbClr val="FFC01E"/>
            </a:solidFill>
          </p:spPr>
        </p:sp>
      </p:grpSp>
      <p:grpSp>
        <p:nvGrpSpPr>
          <p:cNvPr id="7" name="Group 7"/>
          <p:cNvGrpSpPr/>
          <p:nvPr/>
        </p:nvGrpSpPr>
        <p:grpSpPr>
          <a:xfrm>
            <a:off x="11951950" y="4501024"/>
            <a:ext cx="5338527" cy="3481133"/>
            <a:chOff x="0" y="0"/>
            <a:chExt cx="2223062" cy="1449609"/>
          </a:xfrm>
        </p:grpSpPr>
        <p:sp>
          <p:nvSpPr>
            <p:cNvPr id="8" name="Freeform 8"/>
            <p:cNvSpPr/>
            <p:nvPr/>
          </p:nvSpPr>
          <p:spPr>
            <a:xfrm>
              <a:off x="0" y="0"/>
              <a:ext cx="2223062" cy="1449609"/>
            </a:xfrm>
            <a:custGeom>
              <a:avLst/>
              <a:gdLst/>
              <a:ahLst/>
              <a:cxnLst/>
              <a:rect l="l" t="t" r="r" b="b"/>
              <a:pathLst>
                <a:path w="2223062" h="1449609">
                  <a:moveTo>
                    <a:pt x="0" y="0"/>
                  </a:moveTo>
                  <a:lnTo>
                    <a:pt x="2223062" y="0"/>
                  </a:lnTo>
                  <a:lnTo>
                    <a:pt x="2223062" y="1449609"/>
                  </a:lnTo>
                  <a:lnTo>
                    <a:pt x="0" y="1449609"/>
                  </a:lnTo>
                  <a:close/>
                </a:path>
              </a:pathLst>
            </a:custGeom>
            <a:solidFill>
              <a:srgbClr val="DF3939"/>
            </a:solidFill>
          </p:spPr>
        </p:sp>
      </p:grpSp>
      <p:sp>
        <p:nvSpPr>
          <p:cNvPr id="9" name="TextBox 9"/>
          <p:cNvSpPr txBox="1"/>
          <p:nvPr/>
        </p:nvSpPr>
        <p:spPr>
          <a:xfrm>
            <a:off x="4773548" y="2422628"/>
            <a:ext cx="8704632" cy="1231106"/>
          </a:xfrm>
          <a:prstGeom prst="rect">
            <a:avLst/>
          </a:prstGeom>
        </p:spPr>
        <p:txBody>
          <a:bodyPr lIns="0" tIns="0" rIns="0" bIns="0" rtlCol="0" anchor="t">
            <a:spAutoFit/>
          </a:bodyPr>
          <a:lstStyle/>
          <a:p>
            <a:pPr algn="ctr">
              <a:lnSpc>
                <a:spcPts val="9600"/>
              </a:lnSpc>
            </a:pPr>
            <a:r>
              <a:rPr lang="en-US" sz="8000" dirty="0">
                <a:solidFill>
                  <a:srgbClr val="000000"/>
                </a:solidFill>
                <a:latin typeface="Arial Black" panose="020B0A04020102020204" pitchFamily="34" charset="0"/>
                <a:ea typeface="Poppins Medium"/>
                <a:cs typeface="Poppins Medium"/>
                <a:sym typeface="Poppins Medium"/>
              </a:rPr>
              <a:t>Objectives</a:t>
            </a:r>
          </a:p>
        </p:txBody>
      </p:sp>
      <p:sp>
        <p:nvSpPr>
          <p:cNvPr id="10" name="TextBox 10"/>
          <p:cNvSpPr txBox="1"/>
          <p:nvPr/>
        </p:nvSpPr>
        <p:spPr>
          <a:xfrm>
            <a:off x="1572876" y="5042608"/>
            <a:ext cx="4149172" cy="2752933"/>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a:cs typeface="HK Grotesk"/>
                <a:sym typeface="HK Grotesk"/>
              </a:rPr>
              <a:t>Presentations are communication tools that can be used as demonstrations, lectures, speeches, reports, and more. It is mostly presented before an audience. </a:t>
            </a:r>
          </a:p>
        </p:txBody>
      </p:sp>
      <p:sp>
        <p:nvSpPr>
          <p:cNvPr id="11" name="TextBox 11"/>
          <p:cNvSpPr txBox="1"/>
          <p:nvPr/>
        </p:nvSpPr>
        <p:spPr>
          <a:xfrm>
            <a:off x="7051278" y="5042608"/>
            <a:ext cx="4149172" cy="2752933"/>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a:cs typeface="HK Grotesk"/>
                <a:sym typeface="HK Grotesk"/>
              </a:rPr>
              <a:t>Presentations are communication tools that can be used as demonstrations, lectures, speeches, reports, and more. It is mostly presented before an audience. </a:t>
            </a:r>
          </a:p>
        </p:txBody>
      </p:sp>
      <p:sp>
        <p:nvSpPr>
          <p:cNvPr id="12" name="TextBox 12"/>
          <p:cNvSpPr txBox="1"/>
          <p:nvPr/>
        </p:nvSpPr>
        <p:spPr>
          <a:xfrm>
            <a:off x="12527302" y="5042608"/>
            <a:ext cx="4149172" cy="2752933"/>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a:cs typeface="HK Grotesk"/>
                <a:sym typeface="HK Grotesk"/>
              </a:rPr>
              <a:t>Presentations are communication tools that can be used as demonstrations, lectures, speeches, reports, and more. It is mostly presented before an audience.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536394" y="4186662"/>
            <a:ext cx="5859323" cy="1944250"/>
          </a:xfrm>
          <a:prstGeom prst="rect">
            <a:avLst/>
          </a:prstGeom>
        </p:spPr>
        <p:txBody>
          <a:bodyPr lIns="0" tIns="0" rIns="0" bIns="0" rtlCol="0" anchor="t">
            <a:spAutoFit/>
          </a:bodyPr>
          <a:lstStyle/>
          <a:p>
            <a:pPr algn="l">
              <a:lnSpc>
                <a:spcPts val="7679"/>
              </a:lnSpc>
            </a:pPr>
            <a:r>
              <a:rPr lang="en-US" sz="6399" dirty="0">
                <a:solidFill>
                  <a:srgbClr val="000000"/>
                </a:solidFill>
                <a:latin typeface="Arial Black" panose="020B0A04020102020204" pitchFamily="34" charset="0"/>
                <a:ea typeface="Poppins Medium"/>
                <a:cs typeface="Poppins Medium"/>
                <a:sym typeface="Poppins Medium"/>
              </a:rPr>
              <a:t>Significance of the Study</a:t>
            </a:r>
          </a:p>
        </p:txBody>
      </p:sp>
      <p:grpSp>
        <p:nvGrpSpPr>
          <p:cNvPr id="4" name="Group 4"/>
          <p:cNvGrpSpPr/>
          <p:nvPr/>
        </p:nvGrpSpPr>
        <p:grpSpPr>
          <a:xfrm>
            <a:off x="10051606" y="1847442"/>
            <a:ext cx="6968876" cy="1571814"/>
            <a:chOff x="0" y="-28575"/>
            <a:chExt cx="9291835" cy="2095753"/>
          </a:xfrm>
        </p:grpSpPr>
        <p:sp>
          <p:nvSpPr>
            <p:cNvPr id="5" name="TextBox 5"/>
            <p:cNvSpPr txBox="1"/>
            <p:nvPr/>
          </p:nvSpPr>
          <p:spPr>
            <a:xfrm>
              <a:off x="0" y="63500"/>
              <a:ext cx="769759" cy="427468"/>
            </a:xfrm>
            <a:prstGeom prst="rect">
              <a:avLst/>
            </a:prstGeom>
          </p:spPr>
          <p:txBody>
            <a:bodyPr lIns="0" tIns="0" rIns="0" bIns="0" rtlCol="0" anchor="t">
              <a:spAutoFit/>
            </a:bodyPr>
            <a:lstStyle/>
            <a:p>
              <a:pPr algn="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01</a:t>
              </a:r>
            </a:p>
          </p:txBody>
        </p:sp>
        <p:sp>
          <p:nvSpPr>
            <p:cNvPr id="6" name="TextBox 6"/>
            <p:cNvSpPr txBox="1"/>
            <p:nvPr/>
          </p:nvSpPr>
          <p:spPr>
            <a:xfrm>
              <a:off x="1129813" y="-28575"/>
              <a:ext cx="8162022" cy="2095753"/>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a:t>
              </a:r>
            </a:p>
          </p:txBody>
        </p:sp>
      </p:grpSp>
      <p:grpSp>
        <p:nvGrpSpPr>
          <p:cNvPr id="7" name="Group 7"/>
          <p:cNvGrpSpPr/>
          <p:nvPr/>
        </p:nvGrpSpPr>
        <p:grpSpPr>
          <a:xfrm>
            <a:off x="10051606" y="4332539"/>
            <a:ext cx="6968876" cy="1571814"/>
            <a:chOff x="0" y="-28575"/>
            <a:chExt cx="9291835" cy="2095753"/>
          </a:xfrm>
        </p:grpSpPr>
        <p:sp>
          <p:nvSpPr>
            <p:cNvPr id="8" name="TextBox 8"/>
            <p:cNvSpPr txBox="1"/>
            <p:nvPr/>
          </p:nvSpPr>
          <p:spPr>
            <a:xfrm>
              <a:off x="0" y="63500"/>
              <a:ext cx="769759" cy="427468"/>
            </a:xfrm>
            <a:prstGeom prst="rect">
              <a:avLst/>
            </a:prstGeom>
          </p:spPr>
          <p:txBody>
            <a:bodyPr lIns="0" tIns="0" rIns="0" bIns="0" rtlCol="0" anchor="t">
              <a:spAutoFit/>
            </a:bodyPr>
            <a:lstStyle/>
            <a:p>
              <a:pPr algn="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02</a:t>
              </a:r>
            </a:p>
          </p:txBody>
        </p:sp>
        <p:sp>
          <p:nvSpPr>
            <p:cNvPr id="9" name="TextBox 9"/>
            <p:cNvSpPr txBox="1"/>
            <p:nvPr/>
          </p:nvSpPr>
          <p:spPr>
            <a:xfrm>
              <a:off x="1129813" y="-28575"/>
              <a:ext cx="8162022" cy="2095753"/>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a:t>
              </a:r>
            </a:p>
          </p:txBody>
        </p:sp>
      </p:grpSp>
      <p:grpSp>
        <p:nvGrpSpPr>
          <p:cNvPr id="10" name="Group 10"/>
          <p:cNvGrpSpPr/>
          <p:nvPr/>
        </p:nvGrpSpPr>
        <p:grpSpPr>
          <a:xfrm>
            <a:off x="10051606" y="6846312"/>
            <a:ext cx="6968876" cy="1571814"/>
            <a:chOff x="0" y="-28575"/>
            <a:chExt cx="9291835" cy="2095753"/>
          </a:xfrm>
        </p:grpSpPr>
        <p:sp>
          <p:nvSpPr>
            <p:cNvPr id="11" name="TextBox 11"/>
            <p:cNvSpPr txBox="1"/>
            <p:nvPr/>
          </p:nvSpPr>
          <p:spPr>
            <a:xfrm>
              <a:off x="0" y="63500"/>
              <a:ext cx="769759" cy="427468"/>
            </a:xfrm>
            <a:prstGeom prst="rect">
              <a:avLst/>
            </a:prstGeom>
          </p:spPr>
          <p:txBody>
            <a:bodyPr lIns="0" tIns="0" rIns="0" bIns="0" rtlCol="0" anchor="t">
              <a:spAutoFit/>
            </a:bodyPr>
            <a:lstStyle/>
            <a:p>
              <a:pPr algn="r">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03</a:t>
              </a:r>
            </a:p>
          </p:txBody>
        </p:sp>
        <p:sp>
          <p:nvSpPr>
            <p:cNvPr id="12" name="TextBox 12"/>
            <p:cNvSpPr txBox="1"/>
            <p:nvPr/>
          </p:nvSpPr>
          <p:spPr>
            <a:xfrm>
              <a:off x="1129813" y="-28575"/>
              <a:ext cx="8162022" cy="2095753"/>
            </a:xfrm>
            <a:prstGeom prst="rect">
              <a:avLst/>
            </a:prstGeom>
          </p:spPr>
          <p:txBody>
            <a:bodyPr lIns="0" tIns="0" rIns="0" bIns="0" rtlCol="0" anchor="t">
              <a:spAutoFit/>
            </a:bodyPr>
            <a:lstStyle/>
            <a:p>
              <a:pPr algn="l">
                <a:lnSpc>
                  <a:spcPts val="3120"/>
                </a:lnSpc>
              </a:pPr>
              <a:r>
                <a:rPr lang="en-US" sz="2400" spc="24"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is mostly presented before an audience.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9144000" y="4357687"/>
            <a:ext cx="7038863" cy="971550"/>
          </a:xfrm>
          <a:prstGeom prst="rect">
            <a:avLst/>
          </a:prstGeom>
        </p:spPr>
        <p:txBody>
          <a:bodyPr lIns="0" tIns="0" rIns="0" bIns="0" rtlCol="0" anchor="t">
            <a:spAutoFit/>
          </a:bodyPr>
          <a:lstStyle/>
          <a:p>
            <a:pPr algn="r">
              <a:lnSpc>
                <a:spcPts val="7679"/>
              </a:lnSpc>
            </a:pPr>
            <a:r>
              <a:rPr lang="en-US" sz="6399" dirty="0">
                <a:solidFill>
                  <a:srgbClr val="000000"/>
                </a:solidFill>
                <a:latin typeface="Arial Black" panose="020B0A04020102020204" pitchFamily="34" charset="0"/>
                <a:ea typeface="Poppins Medium"/>
                <a:cs typeface="Poppins Medium"/>
                <a:sym typeface="Poppins Medium"/>
              </a:rPr>
              <a:t>Methodology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909477" y="2927723"/>
            <a:ext cx="5646620" cy="1456058"/>
          </a:xfrm>
          <a:prstGeom prst="rect">
            <a:avLst/>
          </a:prstGeom>
        </p:spPr>
        <p:txBody>
          <a:bodyPr lIns="0" tIns="0" rIns="0" bIns="0" rtlCol="0" anchor="t">
            <a:spAutoFit/>
          </a:bodyPr>
          <a:lstStyle/>
          <a:p>
            <a:pPr algn="l">
              <a:lnSpc>
                <a:spcPts val="5759"/>
              </a:lnSpc>
            </a:pPr>
            <a:r>
              <a:rPr lang="en-US" sz="4800" dirty="0">
                <a:solidFill>
                  <a:srgbClr val="000000"/>
                </a:solidFill>
                <a:latin typeface="Arial Black" panose="020B0A04020102020204" pitchFamily="34" charset="0"/>
                <a:ea typeface="Poppins Medium"/>
                <a:cs typeface="Poppins Medium"/>
                <a:sym typeface="Poppins Medium"/>
              </a:rPr>
              <a:t>Quantitative Method</a:t>
            </a:r>
          </a:p>
        </p:txBody>
      </p:sp>
      <p:sp>
        <p:nvSpPr>
          <p:cNvPr id="4" name="TextBox 4"/>
          <p:cNvSpPr txBox="1"/>
          <p:nvPr/>
        </p:nvSpPr>
        <p:spPr>
          <a:xfrm>
            <a:off x="1909477" y="5808894"/>
            <a:ext cx="5646620" cy="1456058"/>
          </a:xfrm>
          <a:prstGeom prst="rect">
            <a:avLst/>
          </a:prstGeom>
        </p:spPr>
        <p:txBody>
          <a:bodyPr lIns="0" tIns="0" rIns="0" bIns="0" rtlCol="0" anchor="t">
            <a:spAutoFit/>
          </a:bodyPr>
          <a:lstStyle/>
          <a:p>
            <a:pPr algn="l">
              <a:lnSpc>
                <a:spcPts val="5759"/>
              </a:lnSpc>
            </a:pPr>
            <a:r>
              <a:rPr lang="en-US" sz="4800" dirty="0">
                <a:solidFill>
                  <a:srgbClr val="000000"/>
                </a:solidFill>
                <a:latin typeface="Arial Black" panose="020B0A04020102020204" pitchFamily="34" charset="0"/>
                <a:ea typeface="Poppins Medium"/>
                <a:cs typeface="Poppins Medium"/>
                <a:sym typeface="Poppins Medium"/>
              </a:rPr>
              <a:t>Qualitative Method</a:t>
            </a:r>
          </a:p>
        </p:txBody>
      </p:sp>
      <p:sp>
        <p:nvSpPr>
          <p:cNvPr id="5" name="TextBox 5"/>
          <p:cNvSpPr txBox="1"/>
          <p:nvPr/>
        </p:nvSpPr>
        <p:spPr>
          <a:xfrm>
            <a:off x="8582167" y="2899148"/>
            <a:ext cx="7796356" cy="1957844"/>
          </a:xfrm>
          <a:prstGeom prst="rect">
            <a:avLst/>
          </a:prstGeom>
        </p:spPr>
        <p:txBody>
          <a:bodyPr lIns="0" tIns="0" rIns="0" bIns="0" rtlCol="0" anchor="t">
            <a:spAutoFit/>
          </a:bodyPr>
          <a:lstStyle/>
          <a:p>
            <a:pPr algn="l">
              <a:lnSpc>
                <a:spcPts val="3119"/>
              </a:lnSpc>
            </a:pPr>
            <a:r>
              <a:rPr lang="en-US" sz="2399" spc="23"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serves a variety of purposes, making presentations powerful tools for convincing and teaching.</a:t>
            </a:r>
          </a:p>
        </p:txBody>
      </p:sp>
      <p:sp>
        <p:nvSpPr>
          <p:cNvPr id="6" name="TextBox 6"/>
          <p:cNvSpPr txBox="1"/>
          <p:nvPr/>
        </p:nvSpPr>
        <p:spPr>
          <a:xfrm>
            <a:off x="8582167" y="5780319"/>
            <a:ext cx="7796356" cy="1957844"/>
          </a:xfrm>
          <a:prstGeom prst="rect">
            <a:avLst/>
          </a:prstGeom>
        </p:spPr>
        <p:txBody>
          <a:bodyPr lIns="0" tIns="0" rIns="0" bIns="0" rtlCol="0" anchor="t">
            <a:spAutoFit/>
          </a:bodyPr>
          <a:lstStyle/>
          <a:p>
            <a:pPr algn="l">
              <a:lnSpc>
                <a:spcPts val="3119"/>
              </a:lnSpc>
            </a:pPr>
            <a:r>
              <a:rPr lang="en-US" sz="2399" spc="23" dirty="0">
                <a:solidFill>
                  <a:srgbClr val="000000"/>
                </a:solidFill>
                <a:latin typeface="Arial Nova" panose="020B0504020202020204" pitchFamily="34" charset="0"/>
                <a:ea typeface="HK Grotesk Light"/>
                <a:cs typeface="HK Grotesk Light"/>
                <a:sym typeface="HK Grotesk Light"/>
              </a:rPr>
              <a:t>Presentations are communication tools that can be used as demonstrations, lectures, speeches, reports, and more. It serves a variety of purposes, making presentations powerful tools for convincing and teaching.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9361002" y="2020525"/>
            <a:ext cx="48213" cy="5690564"/>
          </a:xfrm>
          <a:prstGeom prst="rect">
            <a:avLst/>
          </a:prstGeom>
          <a:solidFill>
            <a:srgbClr val="000000"/>
          </a:solidFill>
        </p:spPr>
      </p:sp>
      <p:grpSp>
        <p:nvGrpSpPr>
          <p:cNvPr id="4" name="Group 4"/>
          <p:cNvGrpSpPr/>
          <p:nvPr/>
        </p:nvGrpSpPr>
        <p:grpSpPr>
          <a:xfrm>
            <a:off x="9144363" y="1991950"/>
            <a:ext cx="490804" cy="49080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01E"/>
            </a:solidFill>
          </p:spPr>
        </p:sp>
      </p:grpSp>
      <p:grpSp>
        <p:nvGrpSpPr>
          <p:cNvPr id="6" name="Group 6"/>
          <p:cNvGrpSpPr/>
          <p:nvPr/>
        </p:nvGrpSpPr>
        <p:grpSpPr>
          <a:xfrm>
            <a:off x="9152202" y="3866986"/>
            <a:ext cx="417600" cy="4176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F3384"/>
            </a:solidFill>
          </p:spPr>
        </p:sp>
      </p:grpSp>
      <p:grpSp>
        <p:nvGrpSpPr>
          <p:cNvPr id="8" name="Group 8"/>
          <p:cNvGrpSpPr>
            <a:grpSpLocks noChangeAspect="1"/>
          </p:cNvGrpSpPr>
          <p:nvPr/>
        </p:nvGrpSpPr>
        <p:grpSpPr>
          <a:xfrm>
            <a:off x="9144000" y="5631843"/>
            <a:ext cx="482217" cy="417600"/>
            <a:chOff x="0" y="0"/>
            <a:chExt cx="6350000" cy="5499100"/>
          </a:xfrm>
        </p:grpSpPr>
        <p:sp>
          <p:nvSpPr>
            <p:cNvPr id="9" name="Freeform 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DF3939"/>
            </a:solidFill>
          </p:spPr>
        </p:sp>
      </p:grpSp>
      <p:grpSp>
        <p:nvGrpSpPr>
          <p:cNvPr id="10" name="Group 10"/>
          <p:cNvGrpSpPr/>
          <p:nvPr/>
        </p:nvGrpSpPr>
        <p:grpSpPr>
          <a:xfrm>
            <a:off x="9152202" y="7501942"/>
            <a:ext cx="482965" cy="418293"/>
            <a:chOff x="0" y="0"/>
            <a:chExt cx="6202680" cy="5372100"/>
          </a:xfrm>
        </p:grpSpPr>
        <p:sp>
          <p:nvSpPr>
            <p:cNvPr id="11" name="Freeform 11"/>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6693"/>
            </a:solidFill>
          </p:spPr>
        </p:sp>
      </p:grpSp>
      <p:sp>
        <p:nvSpPr>
          <p:cNvPr id="12" name="TextBox 12"/>
          <p:cNvSpPr txBox="1"/>
          <p:nvPr/>
        </p:nvSpPr>
        <p:spPr>
          <a:xfrm>
            <a:off x="1657596" y="4003307"/>
            <a:ext cx="5646620" cy="1944250"/>
          </a:xfrm>
          <a:prstGeom prst="rect">
            <a:avLst/>
          </a:prstGeom>
        </p:spPr>
        <p:txBody>
          <a:bodyPr lIns="0" tIns="0" rIns="0" bIns="0" rtlCol="0" anchor="t">
            <a:spAutoFit/>
          </a:bodyPr>
          <a:lstStyle/>
          <a:p>
            <a:pPr algn="r">
              <a:lnSpc>
                <a:spcPts val="7679"/>
              </a:lnSpc>
            </a:pPr>
            <a:r>
              <a:rPr lang="en-US" sz="6399" dirty="0">
                <a:solidFill>
                  <a:srgbClr val="000000"/>
                </a:solidFill>
                <a:latin typeface="Arial Black" panose="020B0A04020102020204" pitchFamily="34" charset="0"/>
                <a:ea typeface="Poppins Medium"/>
                <a:cs typeface="Poppins Medium"/>
                <a:sym typeface="Poppins Medium"/>
              </a:rPr>
              <a:t>Research Timeline</a:t>
            </a:r>
          </a:p>
        </p:txBody>
      </p:sp>
      <p:grpSp>
        <p:nvGrpSpPr>
          <p:cNvPr id="13" name="Group 13"/>
          <p:cNvGrpSpPr/>
          <p:nvPr/>
        </p:nvGrpSpPr>
        <p:grpSpPr>
          <a:xfrm>
            <a:off x="9989763" y="2109921"/>
            <a:ext cx="6983887" cy="1066640"/>
            <a:chOff x="0" y="0"/>
            <a:chExt cx="9311849" cy="1422186"/>
          </a:xfrm>
        </p:grpSpPr>
        <p:sp>
          <p:nvSpPr>
            <p:cNvPr id="14" name="TextBox 14"/>
            <p:cNvSpPr txBox="1"/>
            <p:nvPr/>
          </p:nvSpPr>
          <p:spPr>
            <a:xfrm>
              <a:off x="0" y="0"/>
              <a:ext cx="9311849" cy="427468"/>
            </a:xfrm>
            <a:prstGeom prst="rect">
              <a:avLst/>
            </a:prstGeom>
          </p:spPr>
          <p:txBody>
            <a:bodyPr lIns="0" tIns="0" rIns="0" bIns="0" rtlCol="0" anchor="t">
              <a:spAutoFit/>
            </a:bodyPr>
            <a:lstStyle/>
            <a:p>
              <a:pPr algn="l">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PHASE 1</a:t>
              </a:r>
            </a:p>
          </p:txBody>
        </p:sp>
        <p:sp>
          <p:nvSpPr>
            <p:cNvPr id="15" name="TextBox 15"/>
            <p:cNvSpPr txBox="1"/>
            <p:nvPr/>
          </p:nvSpPr>
          <p:spPr>
            <a:xfrm>
              <a:off x="0" y="506636"/>
              <a:ext cx="9311849" cy="915550"/>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t>
              </a: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as demonstrations, lectures, speeches, reports, and more. </a:t>
              </a:r>
            </a:p>
          </p:txBody>
        </p:sp>
      </p:grpSp>
      <p:grpSp>
        <p:nvGrpSpPr>
          <p:cNvPr id="16" name="Group 16"/>
          <p:cNvGrpSpPr/>
          <p:nvPr/>
        </p:nvGrpSpPr>
        <p:grpSpPr>
          <a:xfrm>
            <a:off x="9989763" y="3919780"/>
            <a:ext cx="6983887" cy="1066640"/>
            <a:chOff x="0" y="0"/>
            <a:chExt cx="9311849" cy="1422186"/>
          </a:xfrm>
        </p:grpSpPr>
        <p:sp>
          <p:nvSpPr>
            <p:cNvPr id="17" name="TextBox 17"/>
            <p:cNvSpPr txBox="1"/>
            <p:nvPr/>
          </p:nvSpPr>
          <p:spPr>
            <a:xfrm>
              <a:off x="0" y="0"/>
              <a:ext cx="9311849" cy="427468"/>
            </a:xfrm>
            <a:prstGeom prst="rect">
              <a:avLst/>
            </a:prstGeom>
          </p:spPr>
          <p:txBody>
            <a:bodyPr lIns="0" tIns="0" rIns="0" bIns="0" rtlCol="0" anchor="t">
              <a:spAutoFit/>
            </a:bodyPr>
            <a:lstStyle/>
            <a:p>
              <a:pPr algn="l">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PHASE 2</a:t>
              </a:r>
            </a:p>
          </p:txBody>
        </p:sp>
        <p:sp>
          <p:nvSpPr>
            <p:cNvPr id="18" name="TextBox 18"/>
            <p:cNvSpPr txBox="1"/>
            <p:nvPr/>
          </p:nvSpPr>
          <p:spPr>
            <a:xfrm>
              <a:off x="0" y="506636"/>
              <a:ext cx="9311849" cy="915550"/>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t>
              </a: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as demonstrations, lectures, speeches, reports, and more. </a:t>
              </a:r>
            </a:p>
          </p:txBody>
        </p:sp>
      </p:grpSp>
      <p:grpSp>
        <p:nvGrpSpPr>
          <p:cNvPr id="19" name="Group 19"/>
          <p:cNvGrpSpPr/>
          <p:nvPr/>
        </p:nvGrpSpPr>
        <p:grpSpPr>
          <a:xfrm>
            <a:off x="9989763" y="5737431"/>
            <a:ext cx="6983887" cy="1066640"/>
            <a:chOff x="0" y="0"/>
            <a:chExt cx="9311849" cy="1422186"/>
          </a:xfrm>
        </p:grpSpPr>
        <p:sp>
          <p:nvSpPr>
            <p:cNvPr id="20" name="TextBox 20"/>
            <p:cNvSpPr txBox="1"/>
            <p:nvPr/>
          </p:nvSpPr>
          <p:spPr>
            <a:xfrm>
              <a:off x="0" y="0"/>
              <a:ext cx="9311849" cy="427468"/>
            </a:xfrm>
            <a:prstGeom prst="rect">
              <a:avLst/>
            </a:prstGeom>
          </p:spPr>
          <p:txBody>
            <a:bodyPr lIns="0" tIns="0" rIns="0" bIns="0" rtlCol="0" anchor="t">
              <a:spAutoFit/>
            </a:bodyPr>
            <a:lstStyle/>
            <a:p>
              <a:pPr algn="l">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PHASE 3</a:t>
              </a:r>
            </a:p>
          </p:txBody>
        </p:sp>
        <p:sp>
          <p:nvSpPr>
            <p:cNvPr id="21" name="TextBox 21"/>
            <p:cNvSpPr txBox="1"/>
            <p:nvPr/>
          </p:nvSpPr>
          <p:spPr>
            <a:xfrm>
              <a:off x="0" y="506636"/>
              <a:ext cx="9311849" cy="915550"/>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t>
              </a: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as demonstrations, lectures, speeches, reports, and more. </a:t>
              </a:r>
            </a:p>
          </p:txBody>
        </p:sp>
      </p:grpSp>
      <p:grpSp>
        <p:nvGrpSpPr>
          <p:cNvPr id="22" name="Group 22"/>
          <p:cNvGrpSpPr/>
          <p:nvPr/>
        </p:nvGrpSpPr>
        <p:grpSpPr>
          <a:xfrm>
            <a:off x="9989763" y="7555082"/>
            <a:ext cx="6983887" cy="1066640"/>
            <a:chOff x="0" y="0"/>
            <a:chExt cx="9311849" cy="1422186"/>
          </a:xfrm>
        </p:grpSpPr>
        <p:sp>
          <p:nvSpPr>
            <p:cNvPr id="23" name="TextBox 23"/>
            <p:cNvSpPr txBox="1"/>
            <p:nvPr/>
          </p:nvSpPr>
          <p:spPr>
            <a:xfrm>
              <a:off x="0" y="0"/>
              <a:ext cx="9311849" cy="427468"/>
            </a:xfrm>
            <a:prstGeom prst="rect">
              <a:avLst/>
            </a:prstGeom>
          </p:spPr>
          <p:txBody>
            <a:bodyPr lIns="0" tIns="0" rIns="0" bIns="0" rtlCol="0" anchor="t">
              <a:spAutoFit/>
            </a:bodyPr>
            <a:lstStyle/>
            <a:p>
              <a:pPr algn="l">
                <a:lnSpc>
                  <a:spcPts val="2520"/>
                </a:lnSpc>
              </a:pPr>
              <a:r>
                <a:rPr lang="en-US" sz="2100" spc="52" dirty="0">
                  <a:solidFill>
                    <a:srgbClr val="000000"/>
                  </a:solidFill>
                  <a:latin typeface="Arial Black" panose="020B0A04020102020204" pitchFamily="34" charset="0"/>
                  <a:ea typeface="Poppins Medium"/>
                  <a:cs typeface="Poppins Medium"/>
                  <a:sym typeface="Poppins Medium"/>
                </a:rPr>
                <a:t>PHASE 4</a:t>
              </a:r>
            </a:p>
          </p:txBody>
        </p:sp>
        <p:sp>
          <p:nvSpPr>
            <p:cNvPr id="24" name="TextBox 24"/>
            <p:cNvSpPr txBox="1"/>
            <p:nvPr/>
          </p:nvSpPr>
          <p:spPr>
            <a:xfrm>
              <a:off x="0" y="506636"/>
              <a:ext cx="9311849" cy="915550"/>
            </a:xfrm>
            <a:prstGeom prst="rect">
              <a:avLst/>
            </a:prstGeom>
          </p:spPr>
          <p:txBody>
            <a:bodyPr lIns="0" tIns="0" rIns="0" bIns="0" rtlCol="0" anchor="t">
              <a:spAutoFit/>
            </a:bodyPr>
            <a:lstStyle/>
            <a:p>
              <a:pPr algn="l">
                <a:lnSpc>
                  <a:spcPts val="2729"/>
                </a:lnSpc>
              </a:pPr>
              <a:r>
                <a:rPr lang="en-US" sz="2099" spc="20" dirty="0">
                  <a:solidFill>
                    <a:srgbClr val="000000"/>
                  </a:solidFill>
                  <a:latin typeface="Arial Nova" panose="020B0504020202020204" pitchFamily="34" charset="0"/>
                  <a:ea typeface="HK Grotesk Light"/>
                  <a:cs typeface="HK Grotesk Light"/>
                  <a:sym typeface="HK Grotesk Light"/>
                </a:rPr>
                <a:t>Presentations are communication tools that can be used </a:t>
              </a:r>
            </a:p>
            <a:p>
              <a:pPr algn="l">
                <a:lnSpc>
                  <a:spcPts val="2730"/>
                </a:lnSpc>
              </a:pPr>
              <a:r>
                <a:rPr lang="en-US" sz="2100" spc="21" dirty="0">
                  <a:solidFill>
                    <a:srgbClr val="000000"/>
                  </a:solidFill>
                  <a:latin typeface="Arial Nova" panose="020B0504020202020204" pitchFamily="34" charset="0"/>
                  <a:ea typeface="HK Grotesk Light"/>
                  <a:cs typeface="HK Grotesk Light"/>
                  <a:sym typeface="HK Grotesk Light"/>
                </a:rPr>
                <a:t>as demonstrations, lectures, speeches, reports, and more.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984</Words>
  <Application>Microsoft Office PowerPoint</Application>
  <PresentationFormat>Custom</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Black</vt:lpstr>
      <vt:lpstr>Calibri</vt:lpstr>
      <vt:lpstr>HK Grotesk Medium</vt:lpstr>
      <vt:lpstr>Arial</vt:lpstr>
      <vt:lpstr>Arial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User</dc:creator>
  <cp:lastModifiedBy>User</cp:lastModifiedBy>
  <cp:revision>4</cp:revision>
  <dcterms:created xsi:type="dcterms:W3CDTF">2006-08-16T00:00:00Z</dcterms:created>
  <dcterms:modified xsi:type="dcterms:W3CDTF">2025-04-30T07:37:54Z</dcterms:modified>
  <dc:identifier>DAGk2yZfR1U</dc:identifier>
</cp:coreProperties>
</file>